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7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81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93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40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75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528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3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98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98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29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3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DB48-CABA-4812-927D-3B2DC7D8C60E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B9AC2-C8D8-4290-B1FB-DD7F3C3C20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2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zir.org/falsafiy-dunyoqarashning-ozini-ozi-anglashdagi-roli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zir.org/mavzu-mikroitisodiet-fanining-predmeti-masadi-va-vazifalari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zir.org/intizom-ahillik-faollik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yllar.org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rifat.uz/" TargetMode="External"/><Relationship Id="rId5" Type="http://schemas.openxmlformats.org/officeDocument/2006/relationships/hyperlink" Target="http://www.arxiv.uz/" TargetMode="External"/><Relationship Id="rId4" Type="http://schemas.openxmlformats.org/officeDocument/2006/relationships/hyperlink" Target="http://www.uniwork.buxdu.uz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640960" cy="2160240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O’zbekiston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Respublikasi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Oliy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O’rta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Maxsus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ta’lim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vazirligi</a:t>
            </a:r>
            <a:endParaRPr lang="en-US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Buxoro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Davlat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Universiteti</a:t>
            </a:r>
            <a:endParaRPr lang="en-US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Iqtisodiyot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turizm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fakulteti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385" y="3429761"/>
            <a:ext cx="8856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Fan: </a:t>
            </a:r>
            <a:r>
              <a:rPr lang="en-US" sz="2800" b="1" i="1" u="sng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Kreativ</a:t>
            </a:r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i="1" u="sng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fikrlash</a:t>
            </a:r>
            <a:endParaRPr lang="en-US" sz="2800" b="1" i="1" u="sng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2800" b="1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Mavzu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 </a:t>
            </a:r>
            <a:r>
              <a:rPr lang="en-US" sz="2800" b="1" i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Noodatiy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fikrlash</a:t>
            </a:r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en-US" sz="2800" b="1" i="1" u="sng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qutichadan</a:t>
            </a:r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i="1" u="sng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tashqarida</a:t>
            </a:r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i="1" u="sng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fikrlash</a:t>
            </a:r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endParaRPr lang="ru-RU" sz="2800" b="1" i="1" u="sng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5157192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506431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Mustaqil</a:t>
            </a:r>
            <a:r>
              <a:rPr lang="en-US" sz="5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5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ish</a:t>
            </a:r>
            <a:endParaRPr lang="ru-RU" sz="5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826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452596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err="1">
                <a:latin typeface="+mj-lt"/>
              </a:rPr>
              <a:t>Edvard</a:t>
            </a:r>
            <a:r>
              <a:rPr lang="en-US" sz="2400" b="1" dirty="0">
                <a:latin typeface="+mj-lt"/>
              </a:rPr>
              <a:t> de </a:t>
            </a:r>
            <a:r>
              <a:rPr lang="en-US" sz="2400" b="1" dirty="0" err="1">
                <a:latin typeface="+mj-lt"/>
              </a:rPr>
              <a:t>Bononing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noodatiy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fikrlashga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oid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beshta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qoidasi</a:t>
            </a:r>
            <a:r>
              <a:rPr lang="ru-RU" sz="2400" b="1" i="1" dirty="0">
                <a:latin typeface="+mj-lt"/>
              </a:rPr>
              <a:t>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 err="1">
                <a:latin typeface="+mj-lt"/>
              </a:rPr>
              <a:t>Edvard</a:t>
            </a:r>
            <a:r>
              <a:rPr lang="en-US" sz="2400" dirty="0">
                <a:latin typeface="+mj-lt"/>
              </a:rPr>
              <a:t> de Bono </a:t>
            </a:r>
            <a:r>
              <a:rPr lang="en-US" sz="2400" dirty="0" err="1">
                <a:latin typeface="+mj-lt"/>
              </a:rPr>
              <a:t>tomonidan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yozilgan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kitoblarni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o‘qib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ko‘ring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Albatta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ushbu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maqolada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mashq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metodlari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haqida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narsa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yozish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mushkul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Biroq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Edvard</a:t>
            </a:r>
            <a:r>
              <a:rPr lang="en-US" sz="2400" dirty="0">
                <a:latin typeface="+mj-lt"/>
              </a:rPr>
              <a:t> de </a:t>
            </a:r>
            <a:r>
              <a:rPr lang="en-US" sz="2400" dirty="0" err="1">
                <a:latin typeface="+mj-lt"/>
              </a:rPr>
              <a:t>Bononing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qolipdagi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mavjud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modellarini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chetlab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o‘tishga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oid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beshta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qoidasini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o‘tish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</a:t>
            </a:r>
            <a:r>
              <a:rPr lang="en-US" sz="2400" dirty="0">
                <a:latin typeface="+mj-lt"/>
              </a:rPr>
              <a:t>: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- </a:t>
            </a:r>
            <a:r>
              <a:rPr lang="en-US" sz="2400" dirty="0" err="1">
                <a:latin typeface="+mj-lt"/>
              </a:rPr>
              <a:t>sodir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bo‘layotgan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hodisalarga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nisbatan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shubhali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qarash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nima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mijozlar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sotib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olishadi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sotuvchilar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esa</a:t>
            </a:r>
            <a:r>
              <a:rPr lang="en-US" sz="2400" dirty="0">
                <a:latin typeface="+mj-lt"/>
              </a:rPr>
              <a:t> – </a:t>
            </a:r>
            <a:r>
              <a:rPr lang="en-US" sz="2400" dirty="0" err="1">
                <a:latin typeface="+mj-lt"/>
              </a:rPr>
              <a:t>sotishadi</a:t>
            </a:r>
            <a:r>
              <a:rPr lang="en-US" sz="2400" dirty="0">
                <a:latin typeface="+mj-lt"/>
              </a:rPr>
              <a:t>? </a:t>
            </a:r>
            <a:r>
              <a:rPr lang="en-US" sz="2400" dirty="0" err="1">
                <a:latin typeface="+mj-lt"/>
              </a:rPr>
              <a:t>Balki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aksincha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kerakdir</a:t>
            </a:r>
            <a:r>
              <a:rPr lang="en-US" sz="2400" dirty="0">
                <a:latin typeface="+mj-lt"/>
              </a:rPr>
              <a:t>?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 err="1">
                <a:latin typeface="+mj-lt"/>
              </a:rPr>
              <a:t>Insonlar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orqali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o‘z-o‘ziga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xizmat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qilinadigan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do‘konlarni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o‘ylab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topishgan</a:t>
            </a:r>
            <a:r>
              <a:rPr lang="en-US" sz="2400" dirty="0">
                <a:latin typeface="+mj-lt"/>
              </a:rPr>
              <a:t>);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-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nechta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turlicha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umumlashtirish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har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doim</a:t>
            </a:r>
            <a:r>
              <a:rPr lang="en-US" sz="2400" dirty="0">
                <a:latin typeface="+mj-lt"/>
              </a:rPr>
              <a:t> masala </a:t>
            </a:r>
            <a:r>
              <a:rPr lang="en-US" sz="2400" dirty="0" err="1">
                <a:latin typeface="+mj-lt"/>
              </a:rPr>
              <a:t>echimining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variantlari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qancha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shunchaki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ko‘rib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zarur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buni</a:t>
            </a:r>
            <a:r>
              <a:rPr lang="en-US" sz="2400" dirty="0">
                <a:latin typeface="+mj-lt"/>
              </a:rPr>
              <a:t> “</a:t>
            </a:r>
            <a:r>
              <a:rPr lang="en-US" sz="2400" dirty="0" err="1">
                <a:latin typeface="+mj-lt"/>
              </a:rPr>
              <a:t>sinchiklab”bajarish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kerak</a:t>
            </a:r>
            <a:r>
              <a:rPr lang="en-US" sz="2400" dirty="0">
                <a:latin typeface="+mj-lt"/>
              </a:rPr>
              <a:t>); </a:t>
            </a:r>
            <a:endParaRPr lang="ru-RU" sz="2400" dirty="0">
              <a:latin typeface="+mj-lt"/>
            </a:endParaRPr>
          </a:p>
          <a:p>
            <a:pPr marL="0" indent="0" algn="just">
              <a:buNone/>
            </a:pP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468020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268760"/>
            <a:ext cx="7704856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latin typeface="+mj-lt"/>
              </a:rPr>
              <a:t>-</a:t>
            </a:r>
            <a:r>
              <a:rPr lang="en-US" dirty="0" err="1">
                <a:latin typeface="+mj-lt"/>
              </a:rPr>
              <a:t>yangi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g‘oyalardan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mag‘rurlanish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uddalashga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intilish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lozim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hech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narsa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chiqmaydi</a:t>
            </a:r>
            <a:r>
              <a:rPr lang="en-US" dirty="0">
                <a:latin typeface="+mj-lt"/>
              </a:rPr>
              <a:t>, deb </a:t>
            </a:r>
            <a:r>
              <a:rPr lang="en-US" dirty="0" err="1">
                <a:latin typeface="+mj-lt"/>
              </a:rPr>
              <a:t>kim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aytdi</a:t>
            </a:r>
            <a:r>
              <a:rPr lang="en-US" dirty="0">
                <a:latin typeface="+mj-lt"/>
              </a:rPr>
              <a:t>? </a:t>
            </a:r>
            <a:r>
              <a:rPr lang="en-US" dirty="0" err="1">
                <a:latin typeface="+mj-lt"/>
              </a:rPr>
              <a:t>Echim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doim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topiladi</a:t>
            </a:r>
            <a:r>
              <a:rPr lang="en-US" dirty="0">
                <a:latin typeface="+mj-lt"/>
              </a:rPr>
              <a:t>! </a:t>
            </a:r>
            <a:r>
              <a:rPr lang="en-US" dirty="0" err="1">
                <a:latin typeface="+mj-lt"/>
              </a:rPr>
              <a:t>Ijodkor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insonlar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doim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tavakkalga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qo‘l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uradilar</a:t>
            </a:r>
            <a:r>
              <a:rPr lang="en-US" dirty="0">
                <a:latin typeface="+mj-lt"/>
              </a:rPr>
              <a:t>); </a:t>
            </a:r>
            <a:endParaRPr lang="ru-RU" dirty="0">
              <a:latin typeface="+mj-lt"/>
            </a:endParaRPr>
          </a:p>
          <a:p>
            <a:pPr algn="just"/>
            <a:r>
              <a:rPr lang="en-US" dirty="0">
                <a:latin typeface="+mj-lt"/>
              </a:rPr>
              <a:t>-</a:t>
            </a:r>
            <a:r>
              <a:rPr lang="en-US" dirty="0" err="1">
                <a:latin typeface="+mj-lt"/>
              </a:rPr>
              <a:t>chekinish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mumkin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bo‘lgan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yangi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kirish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nuqtalarini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topish</a:t>
            </a:r>
            <a:r>
              <a:rPr lang="en-US" dirty="0">
                <a:latin typeface="+mj-lt"/>
              </a:rPr>
              <a:t> (agar </a:t>
            </a:r>
            <a:r>
              <a:rPr lang="en-US" dirty="0" err="1">
                <a:latin typeface="+mj-lt"/>
              </a:rPr>
              <a:t>daryo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suvini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plotina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orqali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chegaralab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qo‘yilsa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suv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boshqa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yo‘l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topishga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majbur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bo‘ladi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Aytganday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boshqa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kirish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nuqtasini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hazil-mutoyiba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orqali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ajoyib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tarzda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tasvirlash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mumkin</a:t>
            </a:r>
            <a:r>
              <a:rPr lang="en-US" dirty="0">
                <a:latin typeface="+mj-lt"/>
              </a:rPr>
              <a:t>). </a:t>
            </a:r>
            <a:endParaRPr lang="ru-RU" dirty="0">
              <a:latin typeface="+mj-lt"/>
            </a:endParaRPr>
          </a:p>
          <a:p>
            <a:pPr algn="just"/>
            <a:r>
              <a:rPr lang="en-US" dirty="0" err="1">
                <a:latin typeface="+mj-lt"/>
              </a:rPr>
              <a:t>Edvard</a:t>
            </a:r>
            <a:r>
              <a:rPr lang="en-US" dirty="0">
                <a:latin typeface="+mj-lt"/>
              </a:rPr>
              <a:t> de Bono </a:t>
            </a:r>
            <a:r>
              <a:rPr lang="en-US" dirty="0" err="1">
                <a:latin typeface="+mj-lt"/>
              </a:rPr>
              <a:t>ongga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oid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telefon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liniyasi</a:t>
            </a:r>
            <a:r>
              <a:rPr lang="en-US" dirty="0">
                <a:latin typeface="+mj-lt"/>
              </a:rPr>
              <a:t>” deb </a:t>
            </a:r>
            <a:r>
              <a:rPr lang="en-US" dirty="0" err="1">
                <a:latin typeface="+mj-lt"/>
              </a:rPr>
              <a:t>ataluvchi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g‘aroyib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o‘ylab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topgan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Aytishlaricha</a:t>
            </a:r>
            <a:r>
              <a:rPr lang="en-US" dirty="0">
                <a:latin typeface="+mj-lt"/>
              </a:rPr>
              <a:t>, u </a:t>
            </a:r>
            <a:r>
              <a:rPr lang="en-US" dirty="0" err="1">
                <a:latin typeface="+mj-lt"/>
              </a:rPr>
              <a:t>tez-tez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ta’tilga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chiqib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musiqa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tinglar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qushlarning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sayrashini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eshitar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bog‘dorchilik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bilan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shug‘ullanar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ekan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Muhimi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ta’til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paytida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hech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narsaga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diqqatini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qaratmaslik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Miya</a:t>
            </a:r>
            <a:r>
              <a:rPr lang="en-US" dirty="0">
                <a:latin typeface="+mj-lt"/>
              </a:rPr>
              <a:t> dam </a:t>
            </a:r>
            <a:r>
              <a:rPr lang="en-US" dirty="0" err="1">
                <a:latin typeface="+mj-lt"/>
              </a:rPr>
              <a:t>olayotganida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ongmuntazam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xabarlarni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jo‘natib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turadi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Ular,odatda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xabarlardan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iborat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SHu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tariqa</a:t>
            </a:r>
            <a:r>
              <a:rPr lang="en-US" dirty="0">
                <a:latin typeface="+mj-lt"/>
              </a:rPr>
              <a:t> de Bono </a:t>
            </a:r>
            <a:r>
              <a:rPr lang="en-US" dirty="0" err="1">
                <a:latin typeface="+mj-lt"/>
              </a:rPr>
              <a:t>reklama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aksiyalari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matnlarni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yaratadi</a:t>
            </a:r>
            <a:r>
              <a:rPr lang="en-US" dirty="0">
                <a:latin typeface="+mj-lt"/>
              </a:rPr>
              <a:t>”. </a:t>
            </a:r>
            <a:r>
              <a:rPr lang="en-US" dirty="0" err="1">
                <a:latin typeface="+mj-lt"/>
              </a:rPr>
              <a:t>Nima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uchundir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siz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bilan</a:t>
            </a:r>
            <a:r>
              <a:rPr lang="en-US" dirty="0">
                <a:latin typeface="+mj-lt"/>
              </a:rPr>
              <a:t> biz ham </a:t>
            </a:r>
            <a:r>
              <a:rPr lang="en-US" dirty="0" err="1">
                <a:latin typeface="+mj-lt"/>
              </a:rPr>
              <a:t>shu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osongina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ishlata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olishimiz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mumkindek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tuyulyapti</a:t>
            </a:r>
            <a:r>
              <a:rPr lang="en-US" dirty="0"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958938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6632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>
                <a:latin typeface="+mj-lt"/>
              </a:rPr>
              <a:t>Shu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o‘rinda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necha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maslahatni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aytib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o‘tmoqchiman</a:t>
            </a:r>
            <a:r>
              <a:rPr lang="en-US" sz="2200" dirty="0">
                <a:latin typeface="+mj-lt"/>
              </a:rPr>
              <a:t>: </a:t>
            </a:r>
            <a:endParaRPr lang="ru-RU" sz="2200" dirty="0">
              <a:latin typeface="+mj-lt"/>
            </a:endParaRPr>
          </a:p>
          <a:p>
            <a:pPr algn="just"/>
            <a:r>
              <a:rPr lang="en-US" sz="2200" dirty="0" err="1">
                <a:latin typeface="+mj-lt"/>
              </a:rPr>
              <a:t>1.Tasavvuringizni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shakllantiring</a:t>
            </a:r>
            <a:r>
              <a:rPr lang="en-US" sz="2200" dirty="0">
                <a:latin typeface="+mj-lt"/>
              </a:rPr>
              <a:t> (</a:t>
            </a:r>
            <a:r>
              <a:rPr lang="en-US" sz="2200" dirty="0" err="1">
                <a:latin typeface="+mj-lt"/>
              </a:rPr>
              <a:t>barcha</a:t>
            </a:r>
            <a:r>
              <a:rPr lang="en-US" sz="2200" dirty="0">
                <a:latin typeface="+mj-lt"/>
              </a:rPr>
              <a:t> his </a:t>
            </a:r>
            <a:r>
              <a:rPr lang="en-US" sz="2200" dirty="0" err="1">
                <a:latin typeface="+mj-lt"/>
              </a:rPr>
              <a:t>qilish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organlaringizni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ishga</a:t>
            </a:r>
            <a:r>
              <a:rPr lang="en-US" sz="2200" dirty="0">
                <a:latin typeface="+mj-lt"/>
              </a:rPr>
              <a:t> soling), </a:t>
            </a:r>
            <a:r>
              <a:rPr lang="en-US" sz="2200" dirty="0" err="1">
                <a:latin typeface="+mj-lt"/>
              </a:rPr>
              <a:t>bir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xil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qolipdagi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fikrlardan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qoching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Aynan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bizning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fikrlarimiz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ko‘rinishini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belgilashini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eslaysizmi</a:t>
            </a:r>
            <a:r>
              <a:rPr lang="en-US" sz="2200" dirty="0">
                <a:latin typeface="+mj-lt"/>
              </a:rPr>
              <a:t>? </a:t>
            </a:r>
            <a:endParaRPr lang="ru-RU" sz="2200" dirty="0">
              <a:latin typeface="+mj-lt"/>
            </a:endParaRPr>
          </a:p>
          <a:p>
            <a:pPr algn="just"/>
            <a:r>
              <a:rPr lang="en-US" sz="2200" dirty="0" err="1">
                <a:latin typeface="+mj-lt"/>
              </a:rPr>
              <a:t>2.Miyangizni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oziqlantiring</a:t>
            </a:r>
            <a:r>
              <a:rPr lang="en-US" sz="2200" dirty="0">
                <a:latin typeface="+mj-lt"/>
              </a:rPr>
              <a:t>”: </a:t>
            </a:r>
            <a:r>
              <a:rPr lang="en-US" sz="2200" dirty="0" err="1">
                <a:latin typeface="+mj-lt"/>
              </a:rPr>
              <a:t>Fantastikaga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oid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yaxshi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adabiyotlarni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o‘qing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mulohaza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tahlil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G.A.Altshullerning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hisobicha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J.Vernning</a:t>
            </a:r>
            <a:r>
              <a:rPr lang="en-US" sz="2200" dirty="0">
                <a:latin typeface="+mj-lt"/>
              </a:rPr>
              <a:t> 108 </a:t>
            </a:r>
            <a:r>
              <a:rPr lang="en-US" sz="2200" dirty="0" err="1">
                <a:latin typeface="+mj-lt"/>
              </a:rPr>
              <a:t>tadan</a:t>
            </a:r>
            <a:r>
              <a:rPr lang="en-US" sz="2200" dirty="0">
                <a:latin typeface="+mj-lt"/>
              </a:rPr>
              <a:t> 99 ta, </a:t>
            </a:r>
            <a:r>
              <a:rPr lang="en-US" sz="2200" dirty="0" err="1">
                <a:latin typeface="+mj-lt"/>
              </a:rPr>
              <a:t>G.Uellsning</a:t>
            </a:r>
            <a:r>
              <a:rPr lang="en-US" sz="2200" dirty="0">
                <a:latin typeface="+mj-lt"/>
              </a:rPr>
              <a:t> 86 </a:t>
            </a:r>
            <a:r>
              <a:rPr lang="en-US" sz="2200" dirty="0" err="1">
                <a:latin typeface="+mj-lt"/>
              </a:rPr>
              <a:t>tadan</a:t>
            </a:r>
            <a:r>
              <a:rPr lang="en-US" sz="2200" dirty="0">
                <a:latin typeface="+mj-lt"/>
              </a:rPr>
              <a:t> 77 ta, A. </a:t>
            </a:r>
            <a:r>
              <a:rPr lang="en-US" sz="2200" dirty="0" err="1">
                <a:latin typeface="+mj-lt"/>
              </a:rPr>
              <a:t>Belyaevning</a:t>
            </a:r>
            <a:r>
              <a:rPr lang="en-US" sz="2200" dirty="0">
                <a:latin typeface="+mj-lt"/>
              </a:rPr>
              <a:t> 50 </a:t>
            </a:r>
            <a:r>
              <a:rPr lang="en-US" sz="2200" dirty="0" err="1">
                <a:latin typeface="+mj-lt"/>
              </a:rPr>
              <a:t>tadan</a:t>
            </a:r>
            <a:r>
              <a:rPr lang="en-US" sz="2200" dirty="0">
                <a:latin typeface="+mj-lt"/>
              </a:rPr>
              <a:t> 47 ta </a:t>
            </a:r>
            <a:r>
              <a:rPr lang="en-US" sz="2200" dirty="0" err="1">
                <a:latin typeface="+mj-lt"/>
              </a:rPr>
              <a:t>bashorat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g‘oyalari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qo‘llaniladi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  <a:p>
            <a:pPr lvl="0" algn="just"/>
            <a:r>
              <a:rPr lang="en-US" sz="2200" dirty="0" err="1">
                <a:latin typeface="+mj-lt"/>
              </a:rPr>
              <a:t>Miyaning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qotib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qolishi”ga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yo‘l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qo‘ymasdan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doim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mashq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qildiring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YUqorida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keltirilgan</a:t>
            </a:r>
            <a:r>
              <a:rPr lang="en-US" sz="2200" dirty="0">
                <a:latin typeface="+mj-lt"/>
              </a:rPr>
              <a:t> de </a:t>
            </a:r>
            <a:r>
              <a:rPr lang="en-US" sz="2200" dirty="0" err="1">
                <a:latin typeface="+mj-lt"/>
              </a:rPr>
              <a:t>Bononing</a:t>
            </a:r>
            <a:r>
              <a:rPr lang="en-US" sz="2200" dirty="0">
                <a:latin typeface="+mj-lt"/>
              </a:rPr>
              <a:t> 5 </a:t>
            </a:r>
            <a:r>
              <a:rPr lang="en-US" sz="2200" dirty="0" err="1">
                <a:latin typeface="+mj-lt"/>
              </a:rPr>
              <a:t>qoidasiga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qarang</a:t>
            </a:r>
            <a:r>
              <a:rPr lang="en-US" sz="2200" dirty="0">
                <a:latin typeface="+mj-lt"/>
              </a:rPr>
              <a:t>: </a:t>
            </a:r>
            <a:r>
              <a:rPr lang="en-US" sz="2200" dirty="0" err="1">
                <a:latin typeface="+mj-lt"/>
              </a:rPr>
              <a:t>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narsalarga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shubha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qarang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O‘zingizni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ijodiy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to‘xtamlar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qilishga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undang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yodda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saqlab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qoling</a:t>
            </a:r>
            <a:r>
              <a:rPr lang="en-US" sz="2200" dirty="0">
                <a:latin typeface="+mj-lt"/>
              </a:rPr>
              <a:t> (</a:t>
            </a:r>
            <a:r>
              <a:rPr lang="en-US" sz="2200" dirty="0" err="1">
                <a:latin typeface="+mj-lt"/>
              </a:rPr>
              <a:t>shu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erda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bo‘lishi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lozim</a:t>
            </a:r>
            <a:r>
              <a:rPr lang="en-US" sz="2200" dirty="0">
                <a:latin typeface="+mj-lt"/>
              </a:rPr>
              <a:t>). </a:t>
            </a:r>
            <a:r>
              <a:rPr lang="en-US" sz="2200" dirty="0" err="1">
                <a:latin typeface="+mj-lt"/>
              </a:rPr>
              <a:t>O‘zingizga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o‘zingiz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shart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qo‘ying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O‘zingizga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g‘ayrioddiysavollar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Turli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variantlarni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izlang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Bir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qarashlaringizni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almashtirib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ko‘ring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O‘zlashtirilgan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malakalar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vaziyatda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sizga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ijodiy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echimlarni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topish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imkonini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beradi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  <a:p>
            <a:pPr algn="just"/>
            <a:endParaRPr lang="ru-RU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105886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33656" cy="4968552"/>
          </a:xfrm>
        </p:spPr>
        <p:txBody>
          <a:bodyPr>
            <a:noAutofit/>
          </a:bodyPr>
          <a:lstStyle/>
          <a:p>
            <a:pPr lvl="0" algn="just"/>
            <a:r>
              <a:rPr lang="en-US" sz="2200" dirty="0" err="1"/>
              <a:t>Har</a:t>
            </a:r>
            <a:r>
              <a:rPr lang="en-US" sz="2200" dirty="0"/>
              <a:t> </a:t>
            </a:r>
            <a:r>
              <a:rPr lang="en-US" sz="2200" dirty="0" err="1"/>
              <a:t>qanday</a:t>
            </a:r>
            <a:r>
              <a:rPr lang="en-US" sz="2200" dirty="0"/>
              <a:t> </a:t>
            </a:r>
            <a:r>
              <a:rPr lang="en-US" sz="2200" dirty="0" err="1"/>
              <a:t>bo‘sh</a:t>
            </a:r>
            <a:r>
              <a:rPr lang="en-US" sz="2200" dirty="0"/>
              <a:t> </a:t>
            </a:r>
            <a:r>
              <a:rPr lang="en-US" sz="2200" dirty="0" err="1"/>
              <a:t>daqiqani</a:t>
            </a:r>
            <a:r>
              <a:rPr lang="en-US" sz="2200" dirty="0"/>
              <a:t> </a:t>
            </a:r>
            <a:r>
              <a:rPr lang="en-US" sz="2200" dirty="0" err="1"/>
              <a:t>odatdagi</a:t>
            </a:r>
            <a:r>
              <a:rPr lang="en-US" sz="2200" dirty="0"/>
              <a:t> </a:t>
            </a:r>
            <a:r>
              <a:rPr lang="en-US" sz="2200" dirty="0" err="1"/>
              <a:t>noodatiy</a:t>
            </a:r>
            <a:r>
              <a:rPr lang="en-US" sz="2200" dirty="0"/>
              <a:t> </a:t>
            </a:r>
            <a:r>
              <a:rPr lang="en-US" sz="2200" dirty="0" err="1"/>
              <a:t>narsani</a:t>
            </a:r>
            <a:r>
              <a:rPr lang="en-US" sz="2200" dirty="0"/>
              <a:t> </a:t>
            </a:r>
            <a:r>
              <a:rPr lang="en-US" sz="2200" dirty="0" err="1"/>
              <a:t>topishga</a:t>
            </a:r>
            <a:r>
              <a:rPr lang="en-US" sz="2200" dirty="0"/>
              <a:t> </a:t>
            </a:r>
            <a:r>
              <a:rPr lang="en-US" sz="2200" dirty="0" err="1"/>
              <a:t>sarflang</a:t>
            </a:r>
            <a:r>
              <a:rPr lang="en-US" sz="2200" dirty="0"/>
              <a:t>. </a:t>
            </a:r>
            <a:endParaRPr lang="ru-RU" sz="2200" dirty="0"/>
          </a:p>
          <a:p>
            <a:pPr lvl="0" algn="just"/>
            <a:r>
              <a:rPr lang="en-US" sz="2200" dirty="0" err="1"/>
              <a:t>Izlanishdan</a:t>
            </a:r>
            <a:r>
              <a:rPr lang="en-US" sz="2200" dirty="0"/>
              <a:t> </a:t>
            </a:r>
            <a:r>
              <a:rPr lang="en-US" sz="2200" dirty="0" err="1"/>
              <a:t>to‘xtamang</a:t>
            </a:r>
            <a:r>
              <a:rPr lang="en-US" sz="2200" dirty="0"/>
              <a:t>, </a:t>
            </a:r>
            <a:r>
              <a:rPr lang="en-US" sz="2200" dirty="0" err="1"/>
              <a:t>noodatiy</a:t>
            </a:r>
            <a:r>
              <a:rPr lang="en-US" sz="2200" dirty="0"/>
              <a:t> </a:t>
            </a:r>
            <a:r>
              <a:rPr lang="en-US" sz="2200" dirty="0" err="1"/>
              <a:t>masalalarni</a:t>
            </a:r>
            <a:r>
              <a:rPr lang="en-US" sz="2200" dirty="0"/>
              <a:t> </a:t>
            </a:r>
            <a:r>
              <a:rPr lang="en-US" sz="2200" dirty="0" err="1"/>
              <a:t>echish</a:t>
            </a:r>
            <a:r>
              <a:rPr lang="en-US" sz="2200" dirty="0"/>
              <a:t> – </a:t>
            </a:r>
            <a:r>
              <a:rPr lang="en-US" sz="2200" dirty="0" err="1"/>
              <a:t>murakkab</a:t>
            </a:r>
            <a:r>
              <a:rPr lang="en-US" sz="2200" dirty="0"/>
              <a:t> </a:t>
            </a:r>
            <a:r>
              <a:rPr lang="en-US" sz="2200" dirty="0" err="1"/>
              <a:t>jarayondir</a:t>
            </a:r>
            <a:r>
              <a:rPr lang="en-US" sz="2200" dirty="0"/>
              <a:t>, </a:t>
            </a:r>
            <a:r>
              <a:rPr lang="en-US" sz="2200" dirty="0" err="1"/>
              <a:t>faqat</a:t>
            </a:r>
            <a:r>
              <a:rPr lang="en-US" sz="2200" dirty="0"/>
              <a:t> </a:t>
            </a:r>
            <a:r>
              <a:rPr lang="en-US" sz="2200" dirty="0" err="1"/>
              <a:t>o‘z</a:t>
            </a:r>
            <a:r>
              <a:rPr lang="en-US" sz="2200" dirty="0"/>
              <a:t> </a:t>
            </a:r>
            <a:r>
              <a:rPr lang="en-US" sz="2200" dirty="0" err="1"/>
              <a:t>ustingizda</a:t>
            </a:r>
            <a:r>
              <a:rPr lang="en-US" sz="2200" dirty="0"/>
              <a:t> </a:t>
            </a:r>
            <a:r>
              <a:rPr lang="en-US" sz="2200" dirty="0" err="1"/>
              <a:t>tizimli</a:t>
            </a:r>
            <a:r>
              <a:rPr lang="en-US" sz="2200" dirty="0"/>
              <a:t> </a:t>
            </a:r>
            <a:r>
              <a:rPr lang="en-US" sz="2200" dirty="0" err="1"/>
              <a:t>va</a:t>
            </a:r>
            <a:r>
              <a:rPr lang="en-US" sz="2200" dirty="0"/>
              <a:t> </a:t>
            </a:r>
            <a:r>
              <a:rPr lang="en-US" sz="2200" dirty="0" err="1"/>
              <a:t>uzluksiz</a:t>
            </a:r>
            <a:r>
              <a:rPr lang="en-US" sz="2200" dirty="0"/>
              <a:t> </a:t>
            </a:r>
            <a:r>
              <a:rPr lang="en-US" sz="2200" dirty="0" err="1"/>
              <a:t>ishlasangizgina</a:t>
            </a:r>
            <a:r>
              <a:rPr lang="en-US" sz="2200" dirty="0"/>
              <a:t> </a:t>
            </a:r>
            <a:r>
              <a:rPr lang="en-US" sz="2200" dirty="0" err="1"/>
              <a:t>istalgan</a:t>
            </a:r>
            <a:r>
              <a:rPr lang="en-US" sz="2200" dirty="0"/>
              <a:t> </a:t>
            </a:r>
            <a:r>
              <a:rPr lang="en-US" sz="2200" dirty="0" err="1"/>
              <a:t>natijaga</a:t>
            </a:r>
            <a:r>
              <a:rPr lang="en-US" sz="2200" dirty="0"/>
              <a:t> </a:t>
            </a:r>
            <a:r>
              <a:rPr lang="en-US" sz="2200" dirty="0" err="1"/>
              <a:t>erishishingiz</a:t>
            </a:r>
            <a:r>
              <a:rPr lang="en-US" sz="2200" dirty="0"/>
              <a:t> </a:t>
            </a:r>
            <a:r>
              <a:rPr lang="en-US" sz="2200" dirty="0" err="1"/>
              <a:t>mumkin</a:t>
            </a:r>
            <a:r>
              <a:rPr lang="en-US" sz="2200" dirty="0"/>
              <a:t>. </a:t>
            </a:r>
            <a:endParaRPr lang="ru-RU" sz="2200" dirty="0"/>
          </a:p>
          <a:p>
            <a:pPr lvl="0" algn="just"/>
            <a:r>
              <a:rPr lang="en-US" sz="2200" dirty="0" err="1"/>
              <a:t>Yangi</a:t>
            </a:r>
            <a:r>
              <a:rPr lang="en-US" sz="2200" dirty="0"/>
              <a:t> </a:t>
            </a:r>
            <a:r>
              <a:rPr lang="en-US" sz="2200" dirty="0" err="1"/>
              <a:t>g‘oyalarni</a:t>
            </a:r>
            <a:r>
              <a:rPr lang="en-US" sz="2200" dirty="0"/>
              <a:t> </a:t>
            </a:r>
            <a:r>
              <a:rPr lang="en-US" sz="2200" dirty="0" err="1"/>
              <a:t>o‘ylab</a:t>
            </a:r>
            <a:r>
              <a:rPr lang="en-US" sz="2200" dirty="0"/>
              <a:t> </a:t>
            </a:r>
            <a:r>
              <a:rPr lang="en-US" sz="2200" dirty="0" err="1"/>
              <a:t>topish</a:t>
            </a:r>
            <a:r>
              <a:rPr lang="en-US" sz="2200" dirty="0"/>
              <a:t> </a:t>
            </a:r>
            <a:r>
              <a:rPr lang="en-US" sz="2200" dirty="0" err="1"/>
              <a:t>qoidasini</a:t>
            </a:r>
            <a:r>
              <a:rPr lang="en-US" sz="2200" dirty="0"/>
              <a:t> </a:t>
            </a:r>
            <a:r>
              <a:rPr lang="en-US" sz="2200" dirty="0" err="1"/>
              <a:t>yodda</a:t>
            </a:r>
            <a:r>
              <a:rPr lang="en-US" sz="2200" dirty="0"/>
              <a:t> </a:t>
            </a:r>
            <a:r>
              <a:rPr lang="en-US" sz="2200" dirty="0" err="1"/>
              <a:t>tuting</a:t>
            </a:r>
            <a:r>
              <a:rPr lang="en-US" sz="2200" dirty="0"/>
              <a:t>. </a:t>
            </a:r>
            <a:r>
              <a:rPr lang="en-US" sz="2200" dirty="0" err="1"/>
              <a:t>Misol</a:t>
            </a:r>
            <a:r>
              <a:rPr lang="en-US" sz="2200" dirty="0"/>
              <a:t> </a:t>
            </a:r>
            <a:r>
              <a:rPr lang="en-US" sz="2200" dirty="0" err="1"/>
              <a:t>uchun</a:t>
            </a:r>
            <a:r>
              <a:rPr lang="en-US" sz="2200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kunda</a:t>
            </a:r>
            <a:r>
              <a:rPr lang="en-US" sz="2200" dirty="0"/>
              <a:t> </a:t>
            </a:r>
            <a:r>
              <a:rPr lang="en-US" sz="2200" dirty="0" err="1"/>
              <a:t>beshtadan</a:t>
            </a:r>
            <a:r>
              <a:rPr lang="en-US" sz="2200" dirty="0"/>
              <a:t> </a:t>
            </a:r>
            <a:r>
              <a:rPr lang="en-US" sz="2200" dirty="0" err="1"/>
              <a:t>g‘oya</a:t>
            </a:r>
            <a:r>
              <a:rPr lang="en-US" sz="2200" dirty="0"/>
              <a:t> </a:t>
            </a:r>
            <a:r>
              <a:rPr lang="en-US" sz="2200" dirty="0" err="1"/>
              <a:t>o‘ylang</a:t>
            </a:r>
            <a:r>
              <a:rPr lang="en-US" sz="2200" dirty="0"/>
              <a:t>. </a:t>
            </a:r>
            <a:r>
              <a:rPr lang="en-US" sz="2200" dirty="0" err="1"/>
              <a:t>Hattoki</a:t>
            </a:r>
            <a:r>
              <a:rPr lang="en-US" sz="2200" dirty="0"/>
              <a:t>, </a:t>
            </a:r>
            <a:r>
              <a:rPr lang="en-US" sz="2200" dirty="0" err="1"/>
              <a:t>kreativ</a:t>
            </a:r>
            <a:r>
              <a:rPr lang="en-US" sz="2200" dirty="0"/>
              <a:t> </a:t>
            </a:r>
            <a:r>
              <a:rPr lang="en-US" sz="2200" dirty="0" err="1"/>
              <a:t>bo‘lmagan</a:t>
            </a:r>
            <a:r>
              <a:rPr lang="en-US" sz="2200" dirty="0"/>
              <a:t> </a:t>
            </a:r>
            <a:r>
              <a:rPr lang="en-US" sz="2200" dirty="0" err="1"/>
              <a:t>va</a:t>
            </a:r>
            <a:r>
              <a:rPr lang="en-US" sz="2200" dirty="0"/>
              <a:t> </a:t>
            </a:r>
            <a:r>
              <a:rPr lang="en-US" sz="2200" dirty="0" err="1"/>
              <a:t>umuman</a:t>
            </a:r>
            <a:r>
              <a:rPr lang="en-US" sz="2200" dirty="0"/>
              <a:t> </a:t>
            </a:r>
            <a:r>
              <a:rPr lang="en-US" sz="2200" dirty="0" err="1"/>
              <a:t>o‘zingiz</a:t>
            </a:r>
            <a:r>
              <a:rPr lang="en-US" sz="2200" dirty="0"/>
              <a:t> </a:t>
            </a:r>
            <a:r>
              <a:rPr lang="en-US" sz="2200" dirty="0" err="1"/>
              <a:t>amalda</a:t>
            </a:r>
            <a:r>
              <a:rPr lang="en-US" sz="2200" dirty="0"/>
              <a:t> </a:t>
            </a:r>
            <a:r>
              <a:rPr lang="en-US" sz="2200" dirty="0" err="1"/>
              <a:t>qo‘llamaydigan</a:t>
            </a:r>
            <a:r>
              <a:rPr lang="en-US" sz="2200" dirty="0"/>
              <a:t>, </a:t>
            </a:r>
            <a:r>
              <a:rPr lang="en-US" sz="2200" dirty="0" err="1"/>
              <a:t>ma’nosiz</a:t>
            </a:r>
            <a:r>
              <a:rPr lang="en-US" sz="2200" dirty="0"/>
              <a:t> </a:t>
            </a:r>
            <a:r>
              <a:rPr lang="en-US" sz="2200" dirty="0" err="1"/>
              <a:t>g‘oyalarni</a:t>
            </a:r>
            <a:r>
              <a:rPr lang="en-US" sz="2200" dirty="0"/>
              <a:t> ham </a:t>
            </a:r>
            <a:r>
              <a:rPr lang="en-US" sz="2200" dirty="0" err="1"/>
              <a:t>yozib</a:t>
            </a:r>
            <a:r>
              <a:rPr lang="en-US" sz="2200" dirty="0"/>
              <a:t> boring. </a:t>
            </a:r>
            <a:endParaRPr lang="ru-RU" sz="2200" dirty="0"/>
          </a:p>
          <a:p>
            <a:pPr algn="just"/>
            <a:r>
              <a:rPr lang="en-US" sz="2200" dirty="0" err="1"/>
              <a:t>G‘oyalaringizni</a:t>
            </a:r>
            <a:r>
              <a:rPr lang="en-US" sz="2200" dirty="0"/>
              <a:t> </a:t>
            </a:r>
            <a:r>
              <a:rPr lang="en-US" sz="2200" dirty="0" err="1"/>
              <a:t>saqlab</a:t>
            </a:r>
            <a:r>
              <a:rPr lang="en-US" sz="2200" dirty="0"/>
              <a:t> </a:t>
            </a:r>
            <a:r>
              <a:rPr lang="en-US" sz="2200" dirty="0" err="1"/>
              <a:t>qo‘ying</a:t>
            </a:r>
            <a:r>
              <a:rPr lang="en-US" sz="2200" dirty="0"/>
              <a:t>: </a:t>
            </a:r>
            <a:r>
              <a:rPr lang="en-US" sz="2200" dirty="0" err="1"/>
              <a:t>vaqt</a:t>
            </a:r>
            <a:r>
              <a:rPr lang="en-US" sz="2200" dirty="0"/>
              <a:t> </a:t>
            </a:r>
            <a:r>
              <a:rPr lang="en-US" sz="2200" dirty="0" err="1"/>
              <a:t>o‘tishi</a:t>
            </a:r>
            <a:r>
              <a:rPr lang="en-US" sz="2200" dirty="0"/>
              <a:t> </a:t>
            </a:r>
            <a:r>
              <a:rPr lang="en-US" sz="2200" dirty="0" err="1"/>
              <a:t>bilan</a:t>
            </a:r>
            <a:r>
              <a:rPr lang="en-US" sz="2200" dirty="0"/>
              <a:t> </a:t>
            </a:r>
            <a:r>
              <a:rPr lang="en-US" sz="2200" dirty="0" err="1"/>
              <a:t>sizga</a:t>
            </a:r>
            <a:r>
              <a:rPr lang="en-US" sz="2200" dirty="0"/>
              <a:t> </a:t>
            </a:r>
            <a:r>
              <a:rPr lang="en-US" sz="2200" dirty="0" err="1"/>
              <a:t>qiziq</a:t>
            </a:r>
            <a:r>
              <a:rPr lang="en-US" sz="2200" dirty="0"/>
              <a:t> </a:t>
            </a:r>
            <a:r>
              <a:rPr lang="en-US" sz="2200" dirty="0" err="1"/>
              <a:t>tuyulgan</a:t>
            </a:r>
            <a:r>
              <a:rPr lang="en-US" sz="2200" dirty="0"/>
              <a:t> </a:t>
            </a:r>
            <a:r>
              <a:rPr lang="en-US" sz="2200" dirty="0" err="1"/>
              <a:t>g‘oyalarni</a:t>
            </a:r>
            <a:r>
              <a:rPr lang="en-US" sz="2200" dirty="0"/>
              <a:t> </a:t>
            </a:r>
            <a:r>
              <a:rPr lang="en-US" sz="2200" dirty="0" err="1"/>
              <a:t>qo‘llmasligingiz</a:t>
            </a:r>
            <a:r>
              <a:rPr lang="en-US" sz="2200" dirty="0"/>
              <a:t> </a:t>
            </a:r>
            <a:r>
              <a:rPr lang="en-US" sz="2200" dirty="0" err="1"/>
              <a:t>mumkin</a:t>
            </a:r>
            <a:r>
              <a:rPr lang="en-US" sz="2200" dirty="0"/>
              <a:t>, </a:t>
            </a:r>
            <a:r>
              <a:rPr lang="en-US" sz="2200" dirty="0" err="1"/>
              <a:t>nuqtai</a:t>
            </a:r>
            <a:r>
              <a:rPr lang="en-US" sz="2200" dirty="0"/>
              <a:t> </a:t>
            </a:r>
            <a:r>
              <a:rPr lang="en-US" sz="2200" dirty="0" err="1"/>
              <a:t>nazaringizni</a:t>
            </a:r>
            <a:r>
              <a:rPr lang="en-US" sz="2200" dirty="0"/>
              <a:t> </a:t>
            </a:r>
            <a:r>
              <a:rPr lang="en-US" sz="2200" dirty="0" err="1"/>
              <a:t>o‘zgartirishingiz</a:t>
            </a:r>
            <a:r>
              <a:rPr lang="en-US" sz="2200" dirty="0"/>
              <a:t> </a:t>
            </a:r>
            <a:r>
              <a:rPr lang="en-US" sz="2200" dirty="0" err="1"/>
              <a:t>yoki</a:t>
            </a:r>
            <a:r>
              <a:rPr lang="en-US" sz="2200" dirty="0"/>
              <a:t> </a:t>
            </a:r>
            <a:r>
              <a:rPr lang="en-US" sz="2200" dirty="0" err="1"/>
              <a:t>mavjud</a:t>
            </a:r>
            <a:r>
              <a:rPr lang="en-US" sz="2200" dirty="0"/>
              <a:t> </a:t>
            </a:r>
            <a:r>
              <a:rPr lang="en-US" sz="2200" dirty="0" err="1"/>
              <a:t>g‘oyalar</a:t>
            </a:r>
            <a:r>
              <a:rPr lang="en-US" sz="2200" dirty="0"/>
              <a:t> </a:t>
            </a:r>
            <a:r>
              <a:rPr lang="en-US" sz="2200" dirty="0" err="1"/>
              <a:t>asosida</a:t>
            </a:r>
            <a:r>
              <a:rPr lang="en-US" sz="2200" dirty="0"/>
              <a:t> </a:t>
            </a:r>
            <a:r>
              <a:rPr lang="en-US" sz="2200" dirty="0" err="1"/>
              <a:t>yangi</a:t>
            </a:r>
            <a:r>
              <a:rPr lang="en-US" sz="2200" dirty="0"/>
              <a:t> </a:t>
            </a:r>
            <a:r>
              <a:rPr lang="en-US" sz="2200" dirty="0" err="1"/>
              <a:t>g‘oyalarni</a:t>
            </a:r>
            <a:r>
              <a:rPr lang="en-US" sz="2200" dirty="0"/>
              <a:t> </a:t>
            </a:r>
            <a:r>
              <a:rPr lang="en-US" sz="2200" dirty="0" err="1"/>
              <a:t>yaratishingiz</a:t>
            </a:r>
            <a:r>
              <a:rPr lang="en-US" sz="2200" dirty="0"/>
              <a:t> </a:t>
            </a:r>
            <a:r>
              <a:rPr lang="en-US" sz="2200" dirty="0" err="1"/>
              <a:t>mumkin</a:t>
            </a:r>
            <a:r>
              <a:rPr lang="en-US" sz="2200" dirty="0"/>
              <a:t>. </a:t>
            </a:r>
            <a:endParaRPr lang="ru-RU" sz="2200" dirty="0"/>
          </a:p>
          <a:p>
            <a:pPr algn="just"/>
            <a:r>
              <a:rPr lang="en-US" sz="2200" dirty="0" err="1"/>
              <a:t>Har</a:t>
            </a:r>
            <a:r>
              <a:rPr lang="en-US" sz="2200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ijodkor</a:t>
            </a:r>
            <a:r>
              <a:rPr lang="en-US" sz="2200" dirty="0"/>
              <a:t> </a:t>
            </a:r>
            <a:r>
              <a:rPr lang="en-US" sz="2200" dirty="0" err="1"/>
              <a:t>kishi</a:t>
            </a:r>
            <a:r>
              <a:rPr lang="en-US" sz="2200" dirty="0"/>
              <a:t> </a:t>
            </a:r>
            <a:r>
              <a:rPr lang="en-US" sz="2200" dirty="0" err="1"/>
              <a:t>tavakkal</a:t>
            </a:r>
            <a:r>
              <a:rPr lang="en-US" sz="2200" dirty="0"/>
              <a:t> </a:t>
            </a:r>
            <a:r>
              <a:rPr lang="en-US" sz="2200" dirty="0" err="1"/>
              <a:t>qilish</a:t>
            </a:r>
            <a:r>
              <a:rPr lang="en-US" sz="2200" dirty="0"/>
              <a:t> </a:t>
            </a:r>
            <a:r>
              <a:rPr lang="en-US" sz="2200" dirty="0" err="1"/>
              <a:t>qobiliyatiga</a:t>
            </a:r>
            <a:r>
              <a:rPr lang="en-US" sz="2200" dirty="0"/>
              <a:t> </a:t>
            </a:r>
            <a:r>
              <a:rPr lang="en-US" sz="2200" dirty="0" err="1"/>
              <a:t>ehtiyoj</a:t>
            </a:r>
            <a:r>
              <a:rPr lang="en-US" sz="2200" dirty="0"/>
              <a:t> </a:t>
            </a:r>
            <a:r>
              <a:rPr lang="en-US" sz="2200" dirty="0" err="1"/>
              <a:t>sezadi</a:t>
            </a:r>
            <a:r>
              <a:rPr lang="en-US" sz="2200" dirty="0"/>
              <a:t> </a:t>
            </a:r>
            <a:r>
              <a:rPr lang="en-US" sz="2200" dirty="0" err="1"/>
              <a:t>va</a:t>
            </a:r>
            <a:r>
              <a:rPr lang="en-US" sz="2200" dirty="0"/>
              <a:t> </a:t>
            </a:r>
            <a:r>
              <a:rPr lang="en-US" sz="2200" dirty="0" err="1"/>
              <a:t>o‘z</a:t>
            </a:r>
            <a:r>
              <a:rPr lang="en-US" sz="2200" dirty="0"/>
              <a:t> </a:t>
            </a:r>
            <a:r>
              <a:rPr lang="en-US" sz="2200" dirty="0" err="1"/>
              <a:t>qaroringiz</a:t>
            </a:r>
            <a:r>
              <a:rPr lang="en-US" sz="2200" dirty="0"/>
              <a:t> </a:t>
            </a:r>
            <a:r>
              <a:rPr lang="en-US" sz="2200" dirty="0" err="1"/>
              <a:t>uchun</a:t>
            </a:r>
            <a:r>
              <a:rPr lang="en-US" sz="2200" dirty="0"/>
              <a:t> </a:t>
            </a:r>
            <a:r>
              <a:rPr lang="en-US" sz="2200" dirty="0" err="1"/>
              <a:t>javobgarlikdan</a:t>
            </a:r>
            <a:r>
              <a:rPr lang="en-US" sz="2200" dirty="0"/>
              <a:t> </a:t>
            </a:r>
            <a:r>
              <a:rPr lang="en-US" sz="2200" dirty="0" err="1"/>
              <a:t>cho‘chimasligingizga</a:t>
            </a:r>
            <a:r>
              <a:rPr lang="en-US" sz="2200" dirty="0"/>
              <a:t> </a:t>
            </a:r>
            <a:r>
              <a:rPr lang="en-US" sz="2200" dirty="0" err="1"/>
              <a:t>ishonch</a:t>
            </a:r>
            <a:r>
              <a:rPr lang="en-US" sz="2200" dirty="0"/>
              <a:t> </a:t>
            </a:r>
            <a:r>
              <a:rPr lang="en-US" sz="2200" dirty="0" err="1"/>
              <a:t>hosil</a:t>
            </a:r>
            <a:r>
              <a:rPr lang="en-US" sz="2200" dirty="0"/>
              <a:t> </a:t>
            </a:r>
            <a:r>
              <a:rPr lang="en-US" sz="2200" dirty="0" err="1"/>
              <a:t>qiling</a:t>
            </a:r>
            <a:r>
              <a:rPr lang="en-US" sz="2200" dirty="0"/>
              <a:t>. </a:t>
            </a:r>
            <a:endParaRPr lang="ru-RU" sz="2200" dirty="0"/>
          </a:p>
          <a:p>
            <a:pPr algn="just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822712981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712968" cy="452596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err="1">
                <a:latin typeface="+mj-lt"/>
              </a:rPr>
              <a:t>Noodatiy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fikrlash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usullari</a:t>
            </a:r>
            <a:endParaRPr lang="en-US" sz="2400" b="1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jamiyatda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tutgan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darajasiga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nisbatan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to‘g‘ri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proporsionaldir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E’tibor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berganmisiz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odatdagi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kabi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hayot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kechiradilar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Aksincha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qaysi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sohadaki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muvaffaqiyatga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erishgan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barchasi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odatdagi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boshqacha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fikrlaydilar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Ulardagi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nostandart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insoniyat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ma’lum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bo‘lmagan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echimlarni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sabab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natijasida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biznesda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ilm-fanda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san’atda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ulkan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muvaffaqiyatlarga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erishganlar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i="1" dirty="0" err="1">
                <a:latin typeface="+mj-lt"/>
              </a:rPr>
              <a:t>Tafakkur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yuritishga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harakat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qilgan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inson</a:t>
            </a:r>
            <a:r>
              <a:rPr lang="en-US" sz="2400" i="1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hech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shubhasiz</a:t>
            </a:r>
            <a:r>
              <a:rPr lang="en-US" sz="2400" i="1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o‘zi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intilayotgan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so‘nggi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darajadagi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baxt-saodatga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erisha</a:t>
            </a:r>
            <a:r>
              <a:rPr lang="en-US" sz="2400" i="1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oladi</a:t>
            </a:r>
            <a:r>
              <a:rPr lang="en-US" sz="2400" i="1" dirty="0">
                <a:latin typeface="+mj-lt"/>
              </a:rPr>
              <a:t>»  </a:t>
            </a:r>
            <a:endParaRPr lang="ru-RU" sz="2400" i="1" dirty="0">
              <a:latin typeface="+mj-lt"/>
            </a:endParaRPr>
          </a:p>
          <a:p>
            <a:pPr marL="0" indent="0" algn="just">
              <a:buNone/>
            </a:pPr>
            <a:r>
              <a:rPr lang="en-US" sz="2400" i="1" dirty="0">
                <a:latin typeface="+mj-lt"/>
              </a:rPr>
              <a:t>      Abu Nasr </a:t>
            </a:r>
            <a:r>
              <a:rPr lang="en-US" sz="2400" i="1" dirty="0" err="1">
                <a:latin typeface="+mj-lt"/>
              </a:rPr>
              <a:t>Forobiy</a:t>
            </a:r>
            <a:r>
              <a:rPr lang="en-US" sz="2400" i="1" dirty="0">
                <a:latin typeface="+mj-lt"/>
              </a:rPr>
              <a:t>. </a:t>
            </a:r>
            <a:endParaRPr lang="ru-RU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8257892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masalada</a:t>
            </a:r>
            <a:r>
              <a:rPr lang="en-US" dirty="0"/>
              <a:t> </a:t>
            </a:r>
            <a:r>
              <a:rPr lang="en-US" dirty="0" err="1"/>
              <a:t>echimga</a:t>
            </a:r>
            <a:r>
              <a:rPr lang="en-US" dirty="0"/>
              <a:t> </a:t>
            </a:r>
            <a:r>
              <a:rPr lang="en-US" dirty="0" err="1"/>
              <a:t>kelishning</a:t>
            </a:r>
            <a:r>
              <a:rPr lang="en-US" dirty="0"/>
              <a:t> </a:t>
            </a:r>
            <a:r>
              <a:rPr lang="en-US" dirty="0" err="1"/>
              <a:t>ko‘plab</a:t>
            </a:r>
            <a:r>
              <a:rPr lang="en-US" dirty="0"/>
              <a:t> </a:t>
            </a:r>
            <a:r>
              <a:rPr lang="en-US" dirty="0" err="1"/>
              <a:t>yo‘llari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. </a:t>
            </a:r>
            <a:r>
              <a:rPr lang="en-US" dirty="0" err="1"/>
              <a:t>Aksariyat</a:t>
            </a:r>
            <a:r>
              <a:rPr lang="en-US" dirty="0"/>
              <a:t> </a:t>
            </a:r>
            <a:r>
              <a:rPr lang="en-US" dirty="0" err="1"/>
              <a:t>insonlar</a:t>
            </a:r>
            <a:r>
              <a:rPr lang="en-US" dirty="0"/>
              <a:t> </a:t>
            </a:r>
            <a:r>
              <a:rPr lang="en-US" dirty="0" err="1"/>
              <a:t>qaysidir</a:t>
            </a:r>
            <a:r>
              <a:rPr lang="en-US" dirty="0"/>
              <a:t> </a:t>
            </a:r>
            <a:r>
              <a:rPr lang="en-US" dirty="0" err="1"/>
              <a:t>masalaga</a:t>
            </a:r>
            <a:r>
              <a:rPr lang="en-US" dirty="0"/>
              <a:t> </a:t>
            </a:r>
            <a:r>
              <a:rPr lang="en-US" dirty="0" err="1"/>
              <a:t>duch</a:t>
            </a:r>
            <a:r>
              <a:rPr lang="en-US" dirty="0"/>
              <a:t> </a:t>
            </a:r>
            <a:r>
              <a:rPr lang="en-US" dirty="0" err="1"/>
              <a:t>kelishsa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masala </a:t>
            </a:r>
            <a:r>
              <a:rPr lang="en-US" dirty="0" err="1"/>
              <a:t>o‘zidan</a:t>
            </a:r>
            <a:r>
              <a:rPr lang="en-US" dirty="0"/>
              <a:t> </a:t>
            </a:r>
            <a:r>
              <a:rPr lang="en-US" dirty="0" err="1"/>
              <a:t>oldin</a:t>
            </a:r>
            <a:r>
              <a:rPr lang="en-US" dirty="0"/>
              <a:t> </a:t>
            </a:r>
            <a:r>
              <a:rPr lang="en-US" dirty="0" err="1"/>
              <a:t>qaysi</a:t>
            </a:r>
            <a:r>
              <a:rPr lang="en-US" dirty="0"/>
              <a:t> </a:t>
            </a:r>
            <a:r>
              <a:rPr lang="en-US" dirty="0" err="1"/>
              <a:t>yo‘llar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echim</a:t>
            </a:r>
            <a:r>
              <a:rPr lang="en-US" dirty="0"/>
              <a:t> </a:t>
            </a:r>
            <a:r>
              <a:rPr lang="en-US" dirty="0" err="1"/>
              <a:t>topganiga</a:t>
            </a:r>
            <a:r>
              <a:rPr lang="en-US" dirty="0"/>
              <a:t> </a:t>
            </a:r>
            <a:r>
              <a:rPr lang="en-US" dirty="0" err="1"/>
              <a:t>e’tibor</a:t>
            </a:r>
            <a:r>
              <a:rPr lang="en-US" dirty="0"/>
              <a:t> </a:t>
            </a:r>
            <a:r>
              <a:rPr lang="en-US" dirty="0" err="1"/>
              <a:t>qaratishadi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shularning</a:t>
            </a:r>
            <a:r>
              <a:rPr lang="en-US" dirty="0"/>
              <a:t> </a:t>
            </a:r>
            <a:r>
              <a:rPr lang="en-US" dirty="0" err="1"/>
              <a:t>orasidan</a:t>
            </a:r>
            <a:r>
              <a:rPr lang="en-US" dirty="0"/>
              <a:t> </a:t>
            </a:r>
            <a:r>
              <a:rPr lang="en-US" dirty="0" err="1"/>
              <a:t>o‘ziga</a:t>
            </a:r>
            <a:r>
              <a:rPr lang="en-US" dirty="0"/>
              <a:t>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ma’qulini</a:t>
            </a:r>
            <a:r>
              <a:rPr lang="en-US" dirty="0"/>
              <a:t> </a:t>
            </a:r>
            <a:r>
              <a:rPr lang="en-US" dirty="0" err="1"/>
              <a:t>tanlaydilar</a:t>
            </a:r>
            <a:r>
              <a:rPr lang="en-US" dirty="0"/>
              <a:t>. </a:t>
            </a:r>
            <a:r>
              <a:rPr lang="en-US" dirty="0" err="1"/>
              <a:t>CHunki</a:t>
            </a:r>
            <a:r>
              <a:rPr lang="en-US" dirty="0"/>
              <a:t>, </a:t>
            </a:r>
            <a:r>
              <a:rPr lang="en-US" dirty="0" err="1"/>
              <a:t>ta’lim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 </a:t>
            </a:r>
            <a:r>
              <a:rPr lang="en-US" dirty="0" err="1"/>
              <a:t>jarayoni</a:t>
            </a:r>
            <a:r>
              <a:rPr lang="en-US" dirty="0"/>
              <a:t> </a:t>
            </a:r>
            <a:r>
              <a:rPr lang="en-US" dirty="0" err="1"/>
              <a:t>bizni</a:t>
            </a:r>
            <a:r>
              <a:rPr lang="en-US" dirty="0"/>
              <a:t> </a:t>
            </a:r>
            <a:r>
              <a:rPr lang="en-US" dirty="0" err="1"/>
              <a:t>uzoq</a:t>
            </a:r>
            <a:r>
              <a:rPr lang="en-US" dirty="0"/>
              <a:t> </a:t>
            </a:r>
            <a:r>
              <a:rPr lang="en-US" dirty="0" err="1"/>
              <a:t>yillar</a:t>
            </a:r>
            <a:r>
              <a:rPr lang="en-US" dirty="0"/>
              <a:t> </a:t>
            </a:r>
            <a:r>
              <a:rPr lang="en-US" dirty="0" err="1"/>
              <a:t>davomida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tarzda</a:t>
            </a:r>
            <a:r>
              <a:rPr lang="en-US" dirty="0"/>
              <a:t> </a:t>
            </a:r>
            <a:r>
              <a:rPr lang="en-US" dirty="0" err="1"/>
              <a:t>tarbiyalagan</a:t>
            </a:r>
            <a:r>
              <a:rPr lang="en-US" dirty="0"/>
              <a:t>. </a:t>
            </a:r>
            <a:r>
              <a:rPr lang="en-US" dirty="0" err="1"/>
              <a:t>Vaholanki</a:t>
            </a:r>
            <a:r>
              <a:rPr lang="en-US" dirty="0"/>
              <a:t>,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229599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9512" y="13342"/>
            <a:ext cx="8712968" cy="45259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+mj-lt"/>
              </a:rPr>
              <a:t>masalaning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yechimida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paytgacha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ma’lum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bo‘lganidan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tashqari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boshqa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yo‘llar</a:t>
            </a:r>
            <a:r>
              <a:rPr lang="en-US" sz="2400" dirty="0">
                <a:latin typeface="+mj-lt"/>
              </a:rPr>
              <a:t> ham </a:t>
            </a:r>
            <a:r>
              <a:rPr lang="en-US" sz="2400" dirty="0" err="1">
                <a:latin typeface="+mj-lt"/>
              </a:rPr>
              <a:t>mavjud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Ularni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fikrlaydigan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o‘z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qidiradigan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insonlargagina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nasib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Masalaning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yechimida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maqbuli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bo‘lmasligi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</a:t>
            </a:r>
            <a:r>
              <a:rPr lang="en-US" sz="2400" dirty="0">
                <a:latin typeface="+mj-lt"/>
              </a:rPr>
              <a:t>, ammo u </a:t>
            </a:r>
            <a:r>
              <a:rPr lang="en-US" sz="2400" dirty="0" err="1">
                <a:latin typeface="+mj-lt"/>
              </a:rPr>
              <a:t>sizgagina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tegishli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ekanligi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yangiligi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qadrli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biznesda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yo‘nalishda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raqobatchilarning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muvaffaqiyatga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etaklasa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ilm-fanda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insoniyat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erishgan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ilm</a:t>
            </a:r>
            <a:r>
              <a:rPr lang="en-US" sz="2400" dirty="0">
                <a:latin typeface="+mj-lt"/>
              </a:rPr>
              <a:t>-fan </a:t>
            </a:r>
            <a:r>
              <a:rPr lang="en-US" sz="2400" dirty="0" err="1">
                <a:latin typeface="+mj-lt"/>
              </a:rPr>
              <a:t>sarhadlarining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kengayishiga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xizmat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qadr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faraz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qobiliyati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amalga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oshadi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A.Eynshteyn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faraz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ko‘nikmasini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bilimdonlikning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yuqori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pog‘onasi</a:t>
            </a:r>
            <a:r>
              <a:rPr lang="en-US" sz="2400" dirty="0">
                <a:latin typeface="+mj-lt"/>
              </a:rPr>
              <a:t> deb </a:t>
            </a:r>
            <a:r>
              <a:rPr lang="en-US" sz="2400" dirty="0" err="1">
                <a:latin typeface="+mj-lt"/>
              </a:rPr>
              <a:t>hisoblagan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farazsiz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yangilik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ochish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emasligiga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ishongan</a:t>
            </a:r>
            <a:r>
              <a:rPr lang="en-US" sz="2400" dirty="0">
                <a:latin typeface="+mj-lt"/>
              </a:rPr>
              <a:t>.  </a:t>
            </a:r>
            <a:r>
              <a:rPr lang="en-US" sz="2400" dirty="0" err="1">
                <a:latin typeface="+mj-lt"/>
              </a:rPr>
              <a:t>Matematiklar</a:t>
            </a:r>
            <a:r>
              <a:rPr lang="en-US" sz="2400" dirty="0">
                <a:latin typeface="+mj-lt"/>
              </a:rPr>
              <a:t> “</a:t>
            </a:r>
            <a:r>
              <a:rPr lang="en-US" sz="2400" dirty="0" err="1">
                <a:latin typeface="+mj-lt"/>
              </a:rPr>
              <a:t>yigirmata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masalani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bitta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echgandan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ko‘ra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bitta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masalani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yigirmata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echgan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yaxshiroq</a:t>
            </a:r>
            <a:r>
              <a:rPr lang="en-US" sz="2400" dirty="0">
                <a:latin typeface="+mj-lt"/>
              </a:rPr>
              <a:t>” </a:t>
            </a:r>
            <a:r>
              <a:rPr lang="en-US" sz="2400" dirty="0" err="1">
                <a:latin typeface="+mj-lt"/>
              </a:rPr>
              <a:t>ekanligini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ta’kidlaydilar</a:t>
            </a:r>
            <a:r>
              <a:rPr lang="en-US" sz="2400" dirty="0">
                <a:latin typeface="+mj-lt"/>
              </a:rPr>
              <a:t>. Bu, </a:t>
            </a:r>
            <a:r>
              <a:rPr lang="en-US" sz="2400" dirty="0" err="1">
                <a:latin typeface="+mj-lt"/>
              </a:rPr>
              <a:t>aslida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xillikdan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qochish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kreativ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yondashuvni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nostandart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rag‘batlantirish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demakdir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776219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>
                <a:latin typeface="+mj-lt"/>
              </a:rPr>
              <a:t>Kreativlik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shaxsni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rivojlantiruvchi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kategoriya</a:t>
            </a:r>
            <a:r>
              <a:rPr lang="ru-RU" sz="2200" dirty="0">
                <a:latin typeface="+mj-lt"/>
                <a:hlinkClick r:id="rId3"/>
              </a:rPr>
              <a:t> </a:t>
            </a:r>
            <a:r>
              <a:rPr lang="en-US" sz="2200" dirty="0" err="1">
                <a:latin typeface="+mj-lt"/>
              </a:rPr>
              <a:t>sifatida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tafakkur</a:t>
            </a:r>
            <a:r>
              <a:rPr lang="en-US" sz="2200" dirty="0" err="1">
                <a:latin typeface="+mj-lt"/>
                <a:hlinkClick r:id="rId3"/>
              </a:rPr>
              <a:t>i</a:t>
            </a:r>
            <a:r>
              <a:rPr lang="en-US" sz="2200" dirty="0">
                <a:latin typeface="+mj-lt"/>
                <a:hlinkClick r:id="rId3"/>
              </a:rPr>
              <a:t>,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ma’naviyatining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ajralmas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qismi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hisoblanadi</a:t>
            </a:r>
            <a:r>
              <a:rPr lang="en-US" sz="2200" dirty="0">
                <a:latin typeface="+mj-lt"/>
              </a:rPr>
              <a:t>, u </a:t>
            </a:r>
            <a:r>
              <a:rPr lang="en-US" sz="2200" dirty="0" err="1">
                <a:latin typeface="+mj-lt"/>
              </a:rPr>
              <a:t>shaxs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bilimlarning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ko‘pqirrali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ekanligida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emas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balki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g‘oyalarga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intilish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o‘rnatilgan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stereotiplarni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isloh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o‘zgartirishda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hayotiy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muammolarni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yechish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jarayonida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kutilmagan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noodatiy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qarorlar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chiqarishda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namoyon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Ya’ni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berilgan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bilimlarni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takrorlash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orqali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kreativlikka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erishib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bo‘lmaydi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ijodiy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jarayonida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paydo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bo‘lishi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asosiy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shartdir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Masalan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ingliz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tilida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so‘zlarni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yodlab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grammatika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qoidalarini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suv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ichib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yuborgan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bo‘lsangiz</a:t>
            </a:r>
            <a:r>
              <a:rPr lang="en-US" sz="2200" dirty="0">
                <a:latin typeface="+mj-lt"/>
              </a:rPr>
              <a:t> ham, </a:t>
            </a:r>
            <a:r>
              <a:rPr lang="en-US" sz="2200" dirty="0" err="1">
                <a:latin typeface="+mj-lt"/>
              </a:rPr>
              <a:t>insho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yozolmasangiz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barchasi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bekor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Shuning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kreativ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jarayonida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tasavvur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muhim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rol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o‘ynaydi</a:t>
            </a:r>
            <a:r>
              <a:rPr lang="en-US" sz="2200" dirty="0">
                <a:latin typeface="+mj-lt"/>
              </a:rPr>
              <a:t>. Albert </a:t>
            </a:r>
            <a:r>
              <a:rPr lang="en-US" sz="2200" dirty="0" err="1">
                <a:latin typeface="+mj-lt"/>
              </a:rPr>
              <a:t>Eynshteyn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Tasavvur</a:t>
            </a:r>
            <a:r>
              <a:rPr lang="en-US" sz="2200" dirty="0">
                <a:latin typeface="+mj-lt"/>
              </a:rPr>
              <a:t> — </a:t>
            </a:r>
            <a:r>
              <a:rPr lang="en-US" sz="2200" dirty="0" err="1">
                <a:latin typeface="+mj-lt"/>
              </a:rPr>
              <a:t>bilimdan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muhim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deganida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aynan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mana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jihatni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nazarda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tutgan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Ko‘pincha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noodatiy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fikrlar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yechimlar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kutilmaganda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xayoliga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Buning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avvalo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fikrlash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jarayonidagi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xillikka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odatiylikka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barham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berilishi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lozim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2732901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408712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>
                <a:latin typeface="+mj-lt"/>
              </a:rPr>
              <a:t>Qoliplardan</a:t>
            </a:r>
            <a:r>
              <a:rPr lang="ru-RU" sz="2200" dirty="0">
                <a:latin typeface="+mj-lt"/>
                <a:hlinkClick r:id="rId3"/>
              </a:rPr>
              <a:t> </a:t>
            </a:r>
            <a:r>
              <a:rPr lang="en-US" sz="2200" dirty="0" err="1">
                <a:latin typeface="+mj-lt"/>
                <a:hlinkClick r:id="rId3"/>
              </a:rPr>
              <a:t>voz</a:t>
            </a:r>
            <a:r>
              <a:rPr lang="en-US" sz="2200" dirty="0">
                <a:latin typeface="+mj-lt"/>
                <a:hlinkClick r:id="rId3"/>
              </a:rPr>
              <a:t> </a:t>
            </a:r>
            <a:r>
              <a:rPr lang="en-US" sz="2200" dirty="0" err="1">
                <a:latin typeface="+mj-lt"/>
                <a:hlinkClick r:id="rId3"/>
              </a:rPr>
              <a:t>kechamiz</a:t>
            </a:r>
            <a:r>
              <a:rPr lang="ru-RU" sz="2200" dirty="0">
                <a:latin typeface="+mj-lt"/>
                <a:hlinkClick r:id="rId3"/>
              </a:rPr>
              <a:t> </a:t>
            </a:r>
            <a:endParaRPr lang="ru-RU" sz="2200" dirty="0">
              <a:latin typeface="+mj-lt"/>
            </a:endParaRPr>
          </a:p>
          <a:p>
            <a:pPr algn="just"/>
            <a:r>
              <a:rPr lang="en-US" sz="2200" dirty="0" err="1">
                <a:latin typeface="+mj-lt"/>
              </a:rPr>
              <a:t>Inson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miyasi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ishini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yengillashtirish</a:t>
            </a:r>
            <a:r>
              <a:rPr lang="en-US" sz="2200" dirty="0">
                <a:latin typeface="+mj-lt"/>
              </a:rPr>
              <a:t>”, “</a:t>
            </a:r>
            <a:r>
              <a:rPr lang="en-US" sz="2200" dirty="0" err="1">
                <a:latin typeface="+mj-lt"/>
              </a:rPr>
              <a:t>qulaylashtirish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shablon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stereotiplardan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foydalanadi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Stereotiplar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paytgacha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ma’lum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umumqabul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fikrlardir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Ular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asosida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bizga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hech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bermaydi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Qoliplarning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yuzaga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kelishida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jamiyatda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ustuvor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ijtimoiy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mediamahsulotlarda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taqdim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etilayotgan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shakl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ko‘rinishlar</a:t>
            </a:r>
            <a:r>
              <a:rPr lang="en-US" sz="2200" dirty="0">
                <a:latin typeface="+mj-lt"/>
              </a:rPr>
              <a:t> ham </a:t>
            </a:r>
            <a:r>
              <a:rPr lang="en-US" sz="2200" dirty="0" err="1">
                <a:latin typeface="+mj-lt"/>
              </a:rPr>
              <a:t>yetakchi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o‘rin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tutadi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Inson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ommadan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ajrab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qolmaslik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nuqtayi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nazaridan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hammaning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qo‘shiladi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Qolaversa</a:t>
            </a:r>
            <a:r>
              <a:rPr lang="en-US" sz="2200" dirty="0">
                <a:latin typeface="+mj-lt"/>
              </a:rPr>
              <a:t>, “</a:t>
            </a:r>
            <a:r>
              <a:rPr lang="en-US" sz="2200" dirty="0" err="1">
                <a:latin typeface="+mj-lt"/>
              </a:rPr>
              <a:t>oqim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bo‘ylab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suzish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mustaqil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tuyuladi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Stereotiplar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orqali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fikrlaganda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muayyan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mavzu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bo‘yicha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inson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ongiga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so‘rov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berilganida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ma’lumot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mulohazalar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yuzaga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Masalan</a:t>
            </a:r>
            <a:r>
              <a:rPr lang="en-US" sz="2200" dirty="0">
                <a:latin typeface="+mj-lt"/>
              </a:rPr>
              <a:t>, “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yil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deganda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to‘kin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dasturxon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reklamadan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tushmaydigan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gazli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ichimliklar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archa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hokazolarni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tasavvur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qilish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bobo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obrazida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qo‘lida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hassa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tutgan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ko‘zoynakli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cholni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qolip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asosida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ko‘rinishi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Kreativ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fikrlovchi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insonlar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manzaralardan</a:t>
            </a:r>
            <a:endParaRPr lang="en-US" sz="2200" dirty="0">
              <a:latin typeface="+mj-lt"/>
            </a:endParaRPr>
          </a:p>
          <a:p>
            <a:pPr algn="just"/>
            <a:r>
              <a:rPr lang="en-US" sz="2200" dirty="0">
                <a:latin typeface="+mj-lt"/>
              </a:rPr>
              <a:t>                  </a:t>
            </a:r>
            <a:r>
              <a:rPr lang="en-US" sz="2200" dirty="0" err="1">
                <a:latin typeface="+mj-lt"/>
              </a:rPr>
              <a:t>o‘zgacharoq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tasvirlarni</a:t>
            </a:r>
            <a:r>
              <a:rPr lang="en-US" sz="2200" dirty="0">
                <a:latin typeface="+mj-lt"/>
              </a:rPr>
              <a:t> ham </a:t>
            </a:r>
            <a:r>
              <a:rPr lang="en-US" sz="2200" dirty="0" err="1">
                <a:latin typeface="+mj-lt"/>
              </a:rPr>
              <a:t>tasavvur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qilib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hech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kim</a:t>
            </a:r>
            <a:endParaRPr lang="en-US" sz="2200" dirty="0">
              <a:latin typeface="+mj-lt"/>
            </a:endParaRPr>
          </a:p>
          <a:p>
            <a:pPr algn="just"/>
            <a:r>
              <a:rPr lang="en-US" sz="2200" dirty="0">
                <a:latin typeface="+mj-lt"/>
              </a:rPr>
              <a:t>                   </a:t>
            </a:r>
            <a:r>
              <a:rPr lang="en-US" sz="2200" dirty="0" err="1">
                <a:latin typeface="+mj-lt"/>
              </a:rPr>
              <a:t>ilg‘amagan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jihatlarni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payqaydi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yangilik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yaratoladi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9417478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12776"/>
            <a:ext cx="781236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Qolip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stereotiplar</a:t>
            </a:r>
            <a:r>
              <a:rPr lang="en-US" dirty="0"/>
              <a:t> </a:t>
            </a:r>
            <a:r>
              <a:rPr lang="en-US" dirty="0" err="1"/>
              <a:t>asosida</a:t>
            </a:r>
            <a:r>
              <a:rPr lang="en-US" dirty="0"/>
              <a:t> </a:t>
            </a:r>
            <a:r>
              <a:rPr lang="en-US" dirty="0" err="1"/>
              <a:t>fikrlashning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necha</a:t>
            </a:r>
            <a:r>
              <a:rPr lang="en-US" dirty="0"/>
              <a:t> </a:t>
            </a:r>
            <a:r>
              <a:rPr lang="en-US" dirty="0" err="1"/>
              <a:t>ko‘rinishlari</a:t>
            </a:r>
            <a:r>
              <a:rPr lang="en-US" dirty="0"/>
              <a:t> bor. </a:t>
            </a:r>
            <a:r>
              <a:rPr lang="en-US" dirty="0" err="1"/>
              <a:t>Masalan</a:t>
            </a:r>
            <a:r>
              <a:rPr lang="en-US" dirty="0"/>
              <a:t>, </a:t>
            </a:r>
            <a:r>
              <a:rPr lang="en-US" dirty="0" err="1"/>
              <a:t>qutbli</a:t>
            </a:r>
            <a:r>
              <a:rPr lang="en-US" dirty="0"/>
              <a:t> </a:t>
            </a:r>
            <a:r>
              <a:rPr lang="en-US" dirty="0" err="1"/>
              <a:t>tafakkur</a:t>
            </a:r>
            <a:r>
              <a:rPr lang="en-US" dirty="0"/>
              <a:t> — </a:t>
            </a:r>
            <a:r>
              <a:rPr lang="en-US" dirty="0" err="1"/>
              <a:t>hamma</a:t>
            </a:r>
            <a:r>
              <a:rPr lang="en-US" dirty="0"/>
              <a:t> </a:t>
            </a:r>
            <a:r>
              <a:rPr lang="en-US" dirty="0" err="1"/>
              <a:t>narsani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shaklda</a:t>
            </a:r>
            <a:r>
              <a:rPr lang="en-US" dirty="0"/>
              <a:t> — </a:t>
            </a:r>
            <a:r>
              <a:rPr lang="en-US" dirty="0" err="1"/>
              <a:t>yaxshi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yomon</a:t>
            </a:r>
            <a:r>
              <a:rPr lang="en-US" dirty="0"/>
              <a:t> deb </a:t>
            </a:r>
            <a:r>
              <a:rPr lang="en-US" dirty="0" err="1"/>
              <a:t>qabul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, </a:t>
            </a:r>
            <a:r>
              <a:rPr lang="en-US" dirty="0" err="1"/>
              <a:t>dunyoni</a:t>
            </a:r>
            <a:r>
              <a:rPr lang="en-US" dirty="0"/>
              <a:t> </a:t>
            </a:r>
            <a:r>
              <a:rPr lang="en-US" dirty="0" err="1"/>
              <a:t>oq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qora</a:t>
            </a:r>
            <a:r>
              <a:rPr lang="en-US" dirty="0"/>
              <a:t> </a:t>
            </a:r>
            <a:r>
              <a:rPr lang="en-US" dirty="0" err="1"/>
              <a:t>rangda</a:t>
            </a:r>
            <a:r>
              <a:rPr lang="en-US" dirty="0"/>
              <a:t> </a:t>
            </a:r>
            <a:r>
              <a:rPr lang="en-US" dirty="0" err="1"/>
              <a:t>ko‘rishdir</a:t>
            </a:r>
            <a:r>
              <a:rPr lang="en-US" dirty="0"/>
              <a:t>. </a:t>
            </a:r>
            <a:r>
              <a:rPr lang="en-US" dirty="0" err="1"/>
              <a:t>Aslida</a:t>
            </a:r>
            <a:r>
              <a:rPr lang="en-US" dirty="0"/>
              <a:t>, </a:t>
            </a:r>
            <a:r>
              <a:rPr lang="en-US" dirty="0" err="1"/>
              <a:t>yaxshi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yomon</a:t>
            </a:r>
            <a:r>
              <a:rPr lang="en-US" dirty="0"/>
              <a:t> </a:t>
            </a:r>
            <a:r>
              <a:rPr lang="en-US" dirty="0" err="1"/>
              <a:t>narsaning</a:t>
            </a:r>
            <a:r>
              <a:rPr lang="en-US" dirty="0"/>
              <a:t> </a:t>
            </a:r>
            <a:r>
              <a:rPr lang="en-US" dirty="0" err="1"/>
              <a:t>o‘zi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emas</a:t>
            </a:r>
            <a:r>
              <a:rPr lang="en-US" dirty="0"/>
              <a:t>, </a:t>
            </a:r>
            <a:r>
              <a:rPr lang="en-US" dirty="0" err="1"/>
              <a:t>uni</a:t>
            </a:r>
            <a:r>
              <a:rPr lang="en-US" dirty="0"/>
              <a:t> </a:t>
            </a:r>
            <a:r>
              <a:rPr lang="en-US" dirty="0" err="1"/>
              <a:t>fikrlarimiz</a:t>
            </a:r>
            <a:r>
              <a:rPr lang="en-US" dirty="0"/>
              <a:t> </a:t>
            </a:r>
            <a:r>
              <a:rPr lang="en-US" dirty="0" err="1"/>
              <a:t>shundayga</a:t>
            </a:r>
            <a:r>
              <a:rPr lang="en-US" dirty="0"/>
              <a:t> </a:t>
            </a:r>
            <a:r>
              <a:rPr lang="en-US" dirty="0" err="1"/>
              <a:t>aylantiradi</a:t>
            </a:r>
            <a:r>
              <a:rPr lang="en-US" dirty="0"/>
              <a:t>.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holat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jarayonning</a:t>
            </a:r>
            <a:r>
              <a:rPr lang="en-US" dirty="0"/>
              <a:t> </a:t>
            </a:r>
            <a:r>
              <a:rPr lang="en-US" dirty="0" err="1"/>
              <a:t>ijobiy</a:t>
            </a:r>
            <a:r>
              <a:rPr lang="en-US" dirty="0"/>
              <a:t> </a:t>
            </a:r>
            <a:r>
              <a:rPr lang="en-US" dirty="0" err="1"/>
              <a:t>hamda</a:t>
            </a:r>
            <a:r>
              <a:rPr lang="en-US" dirty="0"/>
              <a:t> </a:t>
            </a:r>
            <a:r>
              <a:rPr lang="en-US" dirty="0" err="1"/>
              <a:t>salbiy</a:t>
            </a:r>
            <a:r>
              <a:rPr lang="en-US" dirty="0"/>
              <a:t> </a:t>
            </a:r>
            <a:r>
              <a:rPr lang="en-US" dirty="0" err="1"/>
              <a:t>jihatlari</a:t>
            </a:r>
            <a:r>
              <a:rPr lang="en-US" dirty="0"/>
              <a:t> bor.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tomonlama</a:t>
            </a:r>
            <a:r>
              <a:rPr lang="en-US" dirty="0"/>
              <a:t> </a:t>
            </a:r>
            <a:r>
              <a:rPr lang="en-US" dirty="0" err="1"/>
              <a:t>yondashuv</a:t>
            </a:r>
            <a:r>
              <a:rPr lang="en-US" dirty="0"/>
              <a:t>, </a:t>
            </a:r>
            <a:r>
              <a:rPr lang="en-US" dirty="0" err="1"/>
              <a:t>asoslanmagan</a:t>
            </a:r>
            <a:r>
              <a:rPr lang="en-US" dirty="0"/>
              <a:t> </a:t>
            </a:r>
            <a:r>
              <a:rPr lang="en-US" dirty="0" err="1"/>
              <a:t>xulosalar</a:t>
            </a:r>
            <a:r>
              <a:rPr lang="en-US" dirty="0"/>
              <a:t> ham </a:t>
            </a:r>
            <a:r>
              <a:rPr lang="en-US" dirty="0" err="1"/>
              <a:t>stereotiplar</a:t>
            </a:r>
            <a:r>
              <a:rPr lang="en-US" dirty="0"/>
              <a:t> </a:t>
            </a:r>
            <a:r>
              <a:rPr lang="en-US" dirty="0" err="1"/>
              <a:t>asosida</a:t>
            </a:r>
            <a:r>
              <a:rPr lang="en-US" dirty="0"/>
              <a:t> </a:t>
            </a:r>
            <a:r>
              <a:rPr lang="en-US" dirty="0" err="1"/>
              <a:t>fikrlashning</a:t>
            </a:r>
            <a:r>
              <a:rPr lang="en-US" dirty="0"/>
              <a:t> </a:t>
            </a:r>
            <a:r>
              <a:rPr lang="en-US" dirty="0" err="1"/>
              <a:t>ko‘rinishlaridir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7999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9"/>
            <a:ext cx="8424936" cy="31683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Noodatiy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fikrlashning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mohiyati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Noodatiy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Noodatiy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Foydalanilgan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adabiyotlar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607432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latin typeface="+mj-lt"/>
              </a:rPr>
              <a:t>Ijodkorlikni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yuzaga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keltirish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stereotiplarning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ongosti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darajasida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ijoddan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cheklovchi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funksiya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shablonlardagi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to‘siqni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anglash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qoliplardan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voz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kechish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zarur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Kumir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brend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modaga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ergashish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mustaqil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kushandasi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hisoblanadi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Kiyinish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o‘zini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tutish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kasb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tanlash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hatto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taqlid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bunyodkorlik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faoliyatidan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cheklashi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Shuning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aynan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kiyimni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tanladim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nima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ru-RU" sz="2400" dirty="0">
                <a:latin typeface="+mj-lt"/>
                <a:hlinkClick r:id="rId3"/>
              </a:rPr>
              <a:t> </a:t>
            </a:r>
            <a:r>
              <a:rPr lang="en-US" sz="2400" dirty="0" err="1">
                <a:latin typeface="+mj-lt"/>
                <a:hlinkClick r:id="rId3"/>
              </a:rPr>
              <a:t>shu</a:t>
            </a:r>
            <a:r>
              <a:rPr lang="en-US" sz="2400" dirty="0">
                <a:latin typeface="+mj-lt"/>
                <a:hlinkClick r:id="rId3"/>
              </a:rPr>
              <a:t> </a:t>
            </a:r>
            <a:r>
              <a:rPr lang="en-US" sz="2400" dirty="0" err="1">
                <a:latin typeface="+mj-lt"/>
                <a:hlinkClick r:id="rId3"/>
              </a:rPr>
              <a:t>ichimlikni</a:t>
            </a:r>
            <a:r>
              <a:rPr lang="en-US" sz="2400" dirty="0">
                <a:latin typeface="+mj-lt"/>
                <a:hlinkClick r:id="rId3"/>
              </a:rPr>
              <a:t> </a:t>
            </a:r>
            <a:r>
              <a:rPr lang="en-US" sz="2400" dirty="0" err="1">
                <a:latin typeface="+mj-lt"/>
                <a:hlinkClick r:id="rId3"/>
              </a:rPr>
              <a:t>xarid</a:t>
            </a:r>
            <a:r>
              <a:rPr lang="en-US" sz="2400" dirty="0">
                <a:latin typeface="+mj-lt"/>
                <a:hlinkClick r:id="rId3"/>
              </a:rPr>
              <a:t> </a:t>
            </a:r>
            <a:r>
              <a:rPr lang="en-US" sz="2400" dirty="0" err="1">
                <a:latin typeface="+mj-lt"/>
                <a:hlinkClick r:id="rId3"/>
              </a:rPr>
              <a:t>qilyapman</a:t>
            </a:r>
            <a:r>
              <a:rPr lang="en-US" sz="2400" dirty="0">
                <a:latin typeface="+mj-lt"/>
                <a:hlinkClick r:id="rId3"/>
              </a:rPr>
              <a:t>,</a:t>
            </a:r>
            <a:r>
              <a:rPr lang="en-US" sz="2400" dirty="0">
                <a:latin typeface="+mj-lt"/>
              </a:rPr>
              <a:t> deb </a:t>
            </a:r>
            <a:r>
              <a:rPr lang="en-US" sz="2400" dirty="0" err="1">
                <a:latin typeface="+mj-lt"/>
              </a:rPr>
              <a:t>OAV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reklama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orqali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ongiga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majburan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singdirilayotgan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ta’sirlardan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voz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kechish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mustaqil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qabul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qilishga</a:t>
            </a:r>
            <a:r>
              <a:rPr lang="en-US" sz="2400" dirty="0">
                <a:latin typeface="+mj-lt"/>
              </a:rPr>
              <a:t>, media </a:t>
            </a:r>
            <a:r>
              <a:rPr lang="en-US" sz="2400" dirty="0" err="1">
                <a:latin typeface="+mj-lt"/>
              </a:rPr>
              <a:t>qurshovidan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chiqishga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sabab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pPr algn="just"/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2511535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7136" y="1268760"/>
            <a:ext cx="7669360" cy="45259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+mj-lt"/>
              </a:rPr>
              <a:t>Bir-biriga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bog‘liq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bo‘lmagan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narsalarni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bog‘lash</a:t>
            </a:r>
            <a:r>
              <a:rPr lang="en-US" sz="2400" dirty="0">
                <a:latin typeface="+mj-lt"/>
              </a:rPr>
              <a:t>. Mobil </a:t>
            </a:r>
            <a:r>
              <a:rPr lang="en-US" sz="2400" dirty="0" err="1">
                <a:latin typeface="+mj-lt"/>
              </a:rPr>
              <a:t>telefon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kompyuter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imkoniyatlarini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birlashtirish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orqali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planshet</a:t>
            </a:r>
            <a:r>
              <a:rPr lang="en-US" sz="2400" dirty="0">
                <a:latin typeface="+mj-lt"/>
              </a:rPr>
              <a:t>, yuk </a:t>
            </a:r>
            <a:r>
              <a:rPr lang="en-US" sz="2400" dirty="0" err="1">
                <a:latin typeface="+mj-lt"/>
              </a:rPr>
              <a:t>mashinasiga</a:t>
            </a:r>
            <a:r>
              <a:rPr lang="en-US" sz="2400" dirty="0">
                <a:latin typeface="+mj-lt"/>
              </a:rPr>
              <a:t> antenna </a:t>
            </a:r>
            <a:r>
              <a:rPr lang="en-US" sz="2400" dirty="0" err="1">
                <a:latin typeface="+mj-lt"/>
              </a:rPr>
              <a:t>o‘rnatilib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ko‘chma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stansiya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qayiqqa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qo‘yilgan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mato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tufayli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yelkanli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paydo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bo‘lgan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Shotlandiyalik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shifokor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J.Danlopning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o‘g‘li</a:t>
            </a:r>
            <a:r>
              <a:rPr lang="en-US" sz="2400" dirty="0">
                <a:latin typeface="+mj-lt"/>
              </a:rPr>
              <a:t> tosh </a:t>
            </a:r>
            <a:r>
              <a:rPr lang="en-US" sz="2400" dirty="0" err="1">
                <a:latin typeface="+mj-lt"/>
              </a:rPr>
              <a:t>yo‘ldan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velosipedda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yurib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qiynalar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Danlop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bog‘ini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shlang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sug‘ora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turib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yengil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prujinasimon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sakrashiga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e’tibor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Natijada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birinchi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shinani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kashf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etdi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 err="1">
                <a:latin typeface="+mj-lt"/>
              </a:rPr>
              <a:t>Shuningdek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kreativlikning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mikro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makrosignallarini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anglash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fiziologiyasi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bog‘liq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jihatlari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ya’ni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qanday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holatlarda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xayoliga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kelishini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bilish</a:t>
            </a:r>
            <a:r>
              <a:rPr lang="en-US" sz="2400" dirty="0">
                <a:latin typeface="+mj-lt"/>
              </a:rPr>
              <a:t> ham </a:t>
            </a:r>
            <a:r>
              <a:rPr lang="en-US" sz="2400" dirty="0" err="1">
                <a:latin typeface="+mj-lt"/>
              </a:rPr>
              <a:t>muhimdir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9447089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6632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Xulosa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 algn="just">
              <a:buNone/>
            </a:pPr>
            <a:r>
              <a:rPr lang="en-US" sz="2400" dirty="0">
                <a:latin typeface="+mj-lt"/>
              </a:rPr>
              <a:t>    </a:t>
            </a:r>
            <a:r>
              <a:rPr lang="en-US" sz="2400" dirty="0" err="1">
                <a:latin typeface="+mj-lt"/>
              </a:rPr>
              <a:t>Xulosa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o’rnida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aytish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mumkinki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– </a:t>
            </a:r>
            <a:r>
              <a:rPr lang="en-US" sz="2400" dirty="0" err="1">
                <a:latin typeface="+mj-lt"/>
              </a:rPr>
              <a:t>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ixtiyoriy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vaziyatdan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maqsadida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noizchil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hatto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mantiqsiz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orqali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eng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ma’qul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qarorlarni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qobiliyatidir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+mj-lt"/>
              </a:rPr>
              <a:t>   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kishilarning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nomuvofiq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g‘ayrioddiy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xulosalar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chiqarishi</a:t>
            </a:r>
            <a:r>
              <a:rPr lang="en-US" sz="2400" dirty="0">
                <a:latin typeface="+mj-lt"/>
              </a:rPr>
              <a:t>; </a:t>
            </a:r>
            <a:r>
              <a:rPr lang="en-US" sz="2400" dirty="0" err="1">
                <a:latin typeface="+mj-lt"/>
              </a:rPr>
              <a:t>vaziyatdan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chiqishning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hatto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g‘ayritabiiy</a:t>
            </a:r>
            <a:r>
              <a:rPr lang="en-US" sz="2400" dirty="0">
                <a:latin typeface="+mj-lt"/>
              </a:rPr>
              <a:t>, ammo </a:t>
            </a:r>
            <a:r>
              <a:rPr lang="en-US" sz="2400" dirty="0" err="1">
                <a:latin typeface="+mj-lt"/>
              </a:rPr>
              <a:t>eng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maqbul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muqobillarini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masalalar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hodisalarga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nisbatan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ijodiy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orqali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yondashish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ko‘nikmasidir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Har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qanday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kuchli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iqtidor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egasi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mahsulidir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en-US" sz="2400" dirty="0" err="1">
                <a:latin typeface="+mj-lt"/>
              </a:rPr>
              <a:t>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tarzi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iqtidorni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yuzaga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chiqarmaydi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ijodiy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intellektual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ilmiy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salohiyatining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rivojlanishiga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to‘sqinlik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qiladi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5814307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Foydalanilgan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adabiyotlar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Adabiyotlar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;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Kreativ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fikrlash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Egamberdiyeva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N.,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Xodjayev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B. ,,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Pedagogikaning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ayrim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dolzarb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muammolari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’’.</a:t>
            </a:r>
          </a:p>
          <a:p>
            <a:pPr marL="514350" indent="-514350">
              <a:buAutoNum type="arabicPeriod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,,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Ma’rifat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’’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gazetasi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taxririyati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 marL="0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Elektron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saytlar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ro’yxati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;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/>
              </a:rPr>
              <a:t>www.fayllar.org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4"/>
              </a:rPr>
              <a:t>www.uniwork.buxdu.uz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5"/>
              </a:rPr>
              <a:t>www.arxiv.uz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6"/>
              </a:rPr>
              <a:t>www.marifat.uz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ru-RU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3171368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916832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6000" b="1" i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E’tiboringiz</a:t>
            </a:r>
            <a:r>
              <a:rPr lang="en-US" sz="6000" b="1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</a:t>
            </a:r>
            <a:r>
              <a:rPr lang="en-US" sz="6000" b="1" i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uchun</a:t>
            </a:r>
            <a:r>
              <a:rPr lang="en-US" sz="6000" b="1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 </a:t>
            </a:r>
            <a:r>
              <a:rPr lang="en-US" sz="6000" b="1" i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raxmat</a:t>
            </a:r>
            <a:endParaRPr lang="ru-RU" sz="6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255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8864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mazmun-mohiyati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shakllantirish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shuningdek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usullaridan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samarali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foydalanish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qoidalari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usullari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haqida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tasavvur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bilimga</a:t>
            </a:r>
            <a:r>
              <a:rPr lang="en-US" dirty="0">
                <a:latin typeface="+mj-lt"/>
              </a:rPr>
              <a:t>;</a:t>
            </a:r>
          </a:p>
          <a:p>
            <a:pPr algn="just"/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foydalanishni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shakllantirish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takomillashtirish</a:t>
            </a:r>
            <a:r>
              <a:rPr lang="en-US" dirty="0">
                <a:latin typeface="+mj-lt"/>
              </a:rPr>
              <a:t>,  </a:t>
            </a:r>
            <a:r>
              <a:rPr lang="en-US" dirty="0" err="1">
                <a:latin typeface="+mj-lt"/>
              </a:rPr>
              <a:t>berilgan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muammolarni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orqali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yechim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berish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tahlil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qilish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tavsiflash</a:t>
            </a:r>
            <a:r>
              <a:rPr lang="en-US" dirty="0">
                <a:latin typeface="+mj-lt"/>
              </a:rPr>
              <a:t> </a:t>
            </a:r>
            <a:r>
              <a:rPr lang="en-US" b="1" i="1" dirty="0" err="1">
                <a:latin typeface="+mj-lt"/>
              </a:rPr>
              <a:t>ko‘nikmalariga</a:t>
            </a:r>
            <a:r>
              <a:rPr lang="en-US" dirty="0">
                <a:latin typeface="+mj-lt"/>
              </a:rPr>
              <a:t>; </a:t>
            </a:r>
          </a:p>
          <a:p>
            <a:pPr lvl="0" algn="just"/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jarayonini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qo’llash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usullardan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foydalanish</a:t>
            </a:r>
            <a:r>
              <a:rPr lang="en-US" dirty="0">
                <a:latin typeface="+mj-lt"/>
              </a:rPr>
              <a:t> </a:t>
            </a:r>
            <a:r>
              <a:rPr lang="en-US" b="1" i="1" dirty="0" err="1">
                <a:latin typeface="+mj-lt"/>
              </a:rPr>
              <a:t>malakasiga</a:t>
            </a:r>
            <a:r>
              <a:rPr lang="en-US" dirty="0">
                <a:latin typeface="+mj-lt"/>
              </a:rPr>
              <a:t> </a:t>
            </a:r>
            <a:r>
              <a:rPr lang="en-US" b="1" i="1" dirty="0" err="1">
                <a:latin typeface="+mj-lt"/>
              </a:rPr>
              <a:t>ega</a:t>
            </a:r>
            <a:r>
              <a:rPr lang="en-US" b="1" i="1" dirty="0">
                <a:latin typeface="+mj-lt"/>
              </a:rPr>
              <a:t> </a:t>
            </a:r>
            <a:r>
              <a:rPr lang="en-US" b="1" i="1" dirty="0" err="1">
                <a:latin typeface="+mj-lt"/>
              </a:rPr>
              <a:t>bo‘ladi</a:t>
            </a:r>
            <a:r>
              <a:rPr lang="en-US" b="1" i="1" dirty="0">
                <a:latin typeface="+mj-lt"/>
              </a:rPr>
              <a:t>.</a:t>
            </a:r>
            <a:r>
              <a:rPr lang="en-US" dirty="0">
                <a:latin typeface="+mj-lt"/>
              </a:rPr>
              <a:t> </a:t>
            </a:r>
            <a:endParaRPr lang="ru-RU" dirty="0">
              <a:latin typeface="+mj-lt"/>
            </a:endParaRPr>
          </a:p>
          <a:p>
            <a:pPr algn="just"/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627961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sz="4600" b="1" dirty="0" err="1">
                <a:latin typeface="+mj-lt"/>
              </a:rPr>
              <a:t>Noodatiy</a:t>
            </a:r>
            <a:r>
              <a:rPr lang="en-US" sz="4600" b="1" dirty="0">
                <a:latin typeface="+mj-lt"/>
              </a:rPr>
              <a:t> </a:t>
            </a:r>
            <a:r>
              <a:rPr lang="en-US" sz="4600" b="1" dirty="0" err="1">
                <a:latin typeface="+mj-lt"/>
              </a:rPr>
              <a:t>fikrlashning</a:t>
            </a:r>
            <a:r>
              <a:rPr lang="en-US" sz="4600" b="1" dirty="0">
                <a:latin typeface="+mj-lt"/>
              </a:rPr>
              <a:t> </a:t>
            </a:r>
            <a:r>
              <a:rPr lang="en-US" sz="4600" b="1" dirty="0" err="1">
                <a:latin typeface="+mj-lt"/>
              </a:rPr>
              <a:t>mazmun</a:t>
            </a:r>
            <a:r>
              <a:rPr lang="en-US" sz="4600" b="1" dirty="0">
                <a:latin typeface="+mj-lt"/>
              </a:rPr>
              <a:t> </a:t>
            </a:r>
            <a:r>
              <a:rPr lang="en-US" sz="4600" b="1" dirty="0" err="1">
                <a:latin typeface="+mj-lt"/>
              </a:rPr>
              <a:t>va</a:t>
            </a:r>
            <a:r>
              <a:rPr lang="en-US" sz="4600" b="1" dirty="0">
                <a:latin typeface="+mj-lt"/>
              </a:rPr>
              <a:t> </a:t>
            </a:r>
            <a:r>
              <a:rPr lang="en-US" sz="4600" b="1" dirty="0" err="1">
                <a:latin typeface="+mj-lt"/>
              </a:rPr>
              <a:t>mohiyati</a:t>
            </a:r>
            <a:r>
              <a:rPr lang="en-US" sz="4600" b="1" dirty="0">
                <a:latin typeface="+mj-lt"/>
              </a:rPr>
              <a:t> </a:t>
            </a:r>
            <a:endParaRPr lang="ru-RU" sz="4600" b="1" dirty="0">
              <a:latin typeface="+mj-lt"/>
            </a:endParaRPr>
          </a:p>
          <a:p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– </a:t>
            </a:r>
            <a:r>
              <a:rPr lang="en-US" dirty="0" err="1">
                <a:latin typeface="+mj-lt"/>
              </a:rPr>
              <a:t>bu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ixtiyoriy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vaziyatdan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maqsadida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noizchil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hatto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mantiqsiz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usullar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orqali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yangi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eng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ma’qul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qarorlarni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izlab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qobiliyatidir</a:t>
            </a:r>
            <a:r>
              <a:rPr lang="en-US" dirty="0">
                <a:latin typeface="+mj-lt"/>
              </a:rPr>
              <a:t>. </a:t>
            </a:r>
            <a:endParaRPr lang="ru-RU" dirty="0">
              <a:latin typeface="+mj-lt"/>
            </a:endParaRPr>
          </a:p>
          <a:p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kishilarning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tarziga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nomuvofiq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g‘ayrioddiy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usul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yo‘llar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bilan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xulosalar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chiqarishi</a:t>
            </a:r>
            <a:r>
              <a:rPr lang="en-US" dirty="0">
                <a:latin typeface="+mj-lt"/>
              </a:rPr>
              <a:t>; </a:t>
            </a:r>
            <a:r>
              <a:rPr lang="en-US" dirty="0" err="1">
                <a:latin typeface="+mj-lt"/>
              </a:rPr>
              <a:t>vaziyatdan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chiqishning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hatto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g‘ayritabiiy</a:t>
            </a:r>
            <a:r>
              <a:rPr lang="en-US" dirty="0">
                <a:latin typeface="+mj-lt"/>
              </a:rPr>
              <a:t>, ammo </a:t>
            </a:r>
            <a:r>
              <a:rPr lang="en-US" dirty="0" err="1">
                <a:latin typeface="+mj-lt"/>
              </a:rPr>
              <a:t>eng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maqbul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muqobillarini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izlab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topish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masalalar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hodisalarga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nisbatan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doim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ijodiy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orqali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yondashish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ko‘nikmasidir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Har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qanday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kuchli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iqtidor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egasi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tarzi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mahsulidir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tarzi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kishidagi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iqtidorni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yuzaga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chiqarmaydi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uning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ijodiy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intellektual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ilmiy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salohiyatining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rivojlanishiga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tao‘sqinlik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qiladi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Oqibatda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qanchalik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iqtidor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va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salohiyat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egasi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bo‘lmasin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odatiy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fikrlash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tarziga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ko‘nikkan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inson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borsa</a:t>
            </a:r>
            <a:r>
              <a:rPr lang="en-US" dirty="0">
                <a:latin typeface="+mj-lt"/>
              </a:rPr>
              <a:t> boy </a:t>
            </a:r>
            <a:r>
              <a:rPr lang="en-US" dirty="0" err="1">
                <a:latin typeface="+mj-lt"/>
              </a:rPr>
              <a:t>informatsion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bazaga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ega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bilimli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o‘quvchi</a:t>
            </a:r>
            <a:r>
              <a:rPr lang="en-US" dirty="0">
                <a:latin typeface="+mj-lt"/>
              </a:rPr>
              <a:t>” </a:t>
            </a:r>
            <a:r>
              <a:rPr lang="en-US" dirty="0" err="1">
                <a:latin typeface="+mj-lt"/>
              </a:rPr>
              <a:t>yoki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xodim”dan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nariga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o‘ta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olmaydi</a:t>
            </a:r>
            <a:r>
              <a:rPr lang="en-US" dirty="0">
                <a:latin typeface="+mj-lt"/>
              </a:rPr>
              <a:t>. </a:t>
            </a:r>
            <a:endParaRPr lang="ru-RU" dirty="0">
              <a:latin typeface="+mj-lt"/>
            </a:endParaRPr>
          </a:p>
          <a:p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682344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yaxshi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xislat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fikrlovchi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faoliyatida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oldingi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natijalarda</a:t>
            </a:r>
            <a:r>
              <a:rPr lang="en-US" sz="2400" dirty="0">
                <a:latin typeface="+mj-lt"/>
              </a:rPr>
              <a:t> ham </a:t>
            </a:r>
            <a:r>
              <a:rPr lang="en-US" sz="2400" dirty="0" err="1">
                <a:latin typeface="+mj-lt"/>
              </a:rPr>
              <a:t>qoqilmaydi</a:t>
            </a:r>
            <a:r>
              <a:rPr lang="en-US" sz="2400" dirty="0">
                <a:latin typeface="+mj-lt"/>
              </a:rPr>
              <a:t>. U </a:t>
            </a:r>
            <a:r>
              <a:rPr lang="en-US" sz="2400" dirty="0" err="1">
                <a:latin typeface="+mj-lt"/>
              </a:rPr>
              <a:t>o‘zigacha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hech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qo‘llamagan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boshqalar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g‘ayrioddiy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mantiqsiz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tuyulgan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yangicha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yo‘llar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metodlar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usullarni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qidiradi</a:t>
            </a:r>
            <a:r>
              <a:rPr lang="en-US" sz="2400" dirty="0">
                <a:latin typeface="+mj-lt"/>
              </a:rPr>
              <a:t>. U </a:t>
            </a:r>
            <a:r>
              <a:rPr lang="en-US" sz="2400" dirty="0" err="1">
                <a:latin typeface="+mj-lt"/>
              </a:rPr>
              <a:t>faqat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kelajak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yashaydi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Butun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taraqqiyot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shunday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hisobiga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amalga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oshadi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Biroq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bunday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kishilar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kamdan-kam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uchraydi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Barcha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ma’lum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ma’noda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</a:t>
            </a:r>
            <a:r>
              <a:rPr lang="en-US" sz="2400" dirty="0">
                <a:latin typeface="+mj-lt"/>
              </a:rPr>
              <a:t>:</a:t>
            </a:r>
          </a:p>
          <a:p>
            <a:pPr lvl="0" fontAlgn="base"/>
            <a:r>
              <a:rPr lang="ru-RU" sz="2400" dirty="0" err="1">
                <a:latin typeface="+mj-lt"/>
              </a:rPr>
              <a:t>ijodiy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fikrlash</a:t>
            </a:r>
            <a:r>
              <a:rPr lang="ru-RU" sz="2400" dirty="0">
                <a:latin typeface="+mj-lt"/>
              </a:rPr>
              <a:t>; </a:t>
            </a:r>
          </a:p>
          <a:p>
            <a:pPr lvl="0" fontAlgn="base"/>
            <a:r>
              <a:rPr lang="ru-RU" sz="2400" dirty="0" err="1">
                <a:latin typeface="+mj-lt"/>
              </a:rPr>
              <a:t>kreativ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fikrlash</a:t>
            </a:r>
            <a:r>
              <a:rPr lang="ru-RU" sz="2400" dirty="0">
                <a:latin typeface="+mj-lt"/>
              </a:rPr>
              <a:t>; </a:t>
            </a:r>
          </a:p>
          <a:p>
            <a:pPr lvl="0" fontAlgn="base"/>
            <a:r>
              <a:rPr lang="en-US" sz="2400" dirty="0" err="1">
                <a:latin typeface="+mj-lt"/>
              </a:rPr>
              <a:t>yangi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g‘oyalarni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o‘ylab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imkoniyati</a:t>
            </a:r>
            <a:r>
              <a:rPr lang="en-US" sz="2400" dirty="0">
                <a:latin typeface="+mj-lt"/>
              </a:rPr>
              <a:t>; </a:t>
            </a:r>
            <a:endParaRPr lang="ru-RU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qarorlarni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o‘ylab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qobiliyati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400644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452596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err="1">
                <a:latin typeface="+mj-lt"/>
              </a:rPr>
              <a:t>Noodatiy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fikrlashni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shakllantirish</a:t>
            </a:r>
            <a:endParaRPr lang="en-US" sz="2400" b="1" dirty="0">
              <a:latin typeface="+mj-lt"/>
            </a:endParaRPr>
          </a:p>
          <a:p>
            <a:pPr algn="just"/>
            <a:r>
              <a:rPr lang="en-US" sz="2400" dirty="0" err="1">
                <a:latin typeface="+mj-lt"/>
              </a:rPr>
              <a:t>Bugungi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kunda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haqidagi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ko’plab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tadqiqot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ishlari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borilmoqda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Bizning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tafakkurimiz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shablonlarini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yaratishga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mos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tuzilgan</a:t>
            </a:r>
            <a:r>
              <a:rPr lang="en-US" sz="2400" dirty="0">
                <a:latin typeface="+mj-lt"/>
              </a:rPr>
              <a:t>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(</a:t>
            </a:r>
            <a:r>
              <a:rPr lang="en-US" sz="2400" dirty="0" err="1">
                <a:latin typeface="+mj-lt"/>
              </a:rPr>
              <a:t>ustidan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suv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quyilayotgan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qumni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tasavvur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qiling</a:t>
            </a:r>
            <a:r>
              <a:rPr lang="en-US" sz="2400" dirty="0">
                <a:latin typeface="+mj-lt"/>
              </a:rPr>
              <a:t>: </a:t>
            </a:r>
            <a:r>
              <a:rPr lang="en-US" sz="2400" dirty="0" err="1">
                <a:latin typeface="+mj-lt"/>
              </a:rPr>
              <a:t>dastlab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suv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kichik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maydon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bo‘ylab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sizadi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keyin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chuqurcha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hosil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yig‘ila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boshlaydi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Inson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miyasida</a:t>
            </a:r>
            <a:r>
              <a:rPr lang="en-US" sz="2400" dirty="0">
                <a:latin typeface="+mj-lt"/>
              </a:rPr>
              <a:t> ham </a:t>
            </a:r>
            <a:r>
              <a:rPr lang="en-US" sz="2400" dirty="0" err="1">
                <a:latin typeface="+mj-lt"/>
              </a:rPr>
              <a:t>xuddi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kabi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jarayon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sodir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: </a:t>
            </a:r>
            <a:r>
              <a:rPr lang="en-US" sz="2400" dirty="0" err="1">
                <a:latin typeface="+mj-lt"/>
              </a:rPr>
              <a:t>ma’lumotlar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tajribalar</a:t>
            </a:r>
            <a:r>
              <a:rPr lang="en-US" sz="2400" dirty="0">
                <a:latin typeface="+mj-lt"/>
              </a:rPr>
              <a:t> – </a:t>
            </a:r>
            <a:r>
              <a:rPr lang="en-US" sz="2400" dirty="0" err="1">
                <a:latin typeface="+mj-lt"/>
              </a:rPr>
              <a:t>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ortidan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qoldiruvchi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suv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chuqurcha</a:t>
            </a:r>
            <a:r>
              <a:rPr lang="en-US" sz="2400" dirty="0">
                <a:latin typeface="+mj-lt"/>
              </a:rPr>
              <a:t> – </a:t>
            </a:r>
            <a:r>
              <a:rPr lang="en-US" sz="2400" dirty="0" err="1">
                <a:latin typeface="+mj-lt"/>
              </a:rPr>
              <a:t>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shabloni</a:t>
            </a:r>
            <a:r>
              <a:rPr lang="en-US" sz="2400" dirty="0">
                <a:latin typeface="+mj-lt"/>
              </a:rPr>
              <a:t>). </a:t>
            </a:r>
            <a:endParaRPr lang="ru-RU" sz="2400" dirty="0">
              <a:latin typeface="+mj-lt"/>
            </a:endParaRPr>
          </a:p>
          <a:p>
            <a:pPr algn="just"/>
            <a:r>
              <a:rPr lang="en-US" sz="2400" dirty="0" err="1">
                <a:latin typeface="+mj-lt"/>
              </a:rPr>
              <a:t>Shablonlar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ikki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omilga</a:t>
            </a:r>
            <a:r>
              <a:rPr lang="en-US" sz="2400" dirty="0">
                <a:latin typeface="+mj-lt"/>
              </a:rPr>
              <a:t> - </a:t>
            </a:r>
            <a:r>
              <a:rPr lang="en-US" sz="2400" dirty="0" err="1">
                <a:latin typeface="+mj-lt"/>
              </a:rPr>
              <a:t>insonning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qabul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tajribasi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hosil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Shablonlar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hayotimizni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muhofaza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holda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tezkor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qarorlarni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topishimizuchun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zarurdir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Ular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mustahkam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holda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yaratiladi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kundalik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masalalar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echimida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ko‘mak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beradi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Gulni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ehtiyotkorlik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uzishni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o‘rganish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uchun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marta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tikanidan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ozor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chekish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kifoya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pPr algn="just"/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526025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12968" cy="4525963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>
                <a:latin typeface="+mj-lt"/>
              </a:rPr>
              <a:t>Shablonlar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kreativlikni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ifodalamaydi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SHablonlar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asosida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fikrlovchi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kishi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hech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o‘ziga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xos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narsa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yarata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olmaydi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YAngilik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yaratish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miyaning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faoliyatiga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umuman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mos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tushmaydigan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suvning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qumdagi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chuqurchadan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boshqa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tarafga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sizib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ketishiga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imkon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yaratish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lozim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  <a:p>
            <a:pPr algn="just"/>
            <a:r>
              <a:rPr lang="en-US" sz="2200" dirty="0" err="1">
                <a:latin typeface="+mj-lt"/>
              </a:rPr>
              <a:t>G‘oyaning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kelishi</a:t>
            </a:r>
            <a:r>
              <a:rPr lang="en-US" sz="2200" dirty="0">
                <a:latin typeface="+mj-lt"/>
              </a:rPr>
              <a:t> –</a:t>
            </a:r>
            <a:r>
              <a:rPr lang="en-US" sz="2200" dirty="0" err="1">
                <a:latin typeface="+mj-lt"/>
              </a:rPr>
              <a:t>tahdid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qilmagan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ohangda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Nima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” </a:t>
            </a:r>
            <a:r>
              <a:rPr lang="en-US" sz="2200" dirty="0" err="1">
                <a:latin typeface="+mj-lt"/>
              </a:rPr>
              <a:t>degan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savolni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berishga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mo‘ljallangan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uskunadir</a:t>
            </a:r>
            <a:r>
              <a:rPr lang="en-US" sz="2200" dirty="0">
                <a:latin typeface="+mj-lt"/>
              </a:rPr>
              <a:t>: </a:t>
            </a:r>
            <a:r>
              <a:rPr lang="en-US" sz="2200" dirty="0" err="1">
                <a:latin typeface="+mj-lt"/>
              </a:rPr>
              <a:t>nima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nimadir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sodir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bo‘ladi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nima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qilinsa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shunday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qilinadi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Natija</a:t>
            </a:r>
            <a:r>
              <a:rPr lang="en-US" sz="2200" dirty="0">
                <a:latin typeface="+mj-lt"/>
              </a:rPr>
              <a:t> “</a:t>
            </a:r>
            <a:r>
              <a:rPr lang="en-US" sz="2200" dirty="0" err="1">
                <a:latin typeface="+mj-lt"/>
              </a:rPr>
              <a:t>Nima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uchun</a:t>
            </a:r>
            <a:r>
              <a:rPr lang="en-US" sz="2200" dirty="0">
                <a:latin typeface="+mj-lt"/>
              </a:rPr>
              <a:t>?” </a:t>
            </a:r>
            <a:r>
              <a:rPr lang="en-US" sz="2200" dirty="0" err="1">
                <a:latin typeface="+mj-lt"/>
              </a:rPr>
              <a:t>degan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savolga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yangi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g‘oyalarni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o‘ylab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topishga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olib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keluvchi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aniq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javob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tushunchasi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hisoblanadi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Maqsad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nafaqat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muammoli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vaziyatlarda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balki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qanday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holatda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bahsga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kirishish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imkoniga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bo‘lishdan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iborat</a:t>
            </a:r>
            <a:r>
              <a:rPr lang="en-US" sz="2200" dirty="0">
                <a:latin typeface="+mj-lt"/>
              </a:rPr>
              <a:t>.</a:t>
            </a:r>
          </a:p>
          <a:p>
            <a:r>
              <a:rPr lang="en-US" sz="2200" dirty="0" err="1">
                <a:latin typeface="+mj-lt"/>
              </a:rPr>
              <a:t>Zamonamiz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tadqiqotchilar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tomonidan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allaqachon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o‘rganib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chiqilgan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noodatiy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tafakkur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rivojiga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oid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necha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mavjud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Masalan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hozirda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quyidagilar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mashhur</a:t>
            </a:r>
            <a:r>
              <a:rPr lang="en-US" sz="2200" dirty="0">
                <a:latin typeface="+mj-lt"/>
              </a:rPr>
              <a:t>: </a:t>
            </a:r>
            <a:endParaRPr lang="ru-RU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-</a:t>
            </a:r>
            <a:r>
              <a:rPr lang="en-US" sz="2200" dirty="0" err="1">
                <a:latin typeface="+mj-lt"/>
              </a:rPr>
              <a:t>yuqori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intellekt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ijodiy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fikrlashga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teng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qobiliyat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emas</a:t>
            </a:r>
            <a:r>
              <a:rPr lang="en-US" sz="2200" dirty="0">
                <a:latin typeface="+mj-lt"/>
              </a:rPr>
              <a:t>; </a:t>
            </a:r>
            <a:endParaRPr lang="ru-RU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-</a:t>
            </a:r>
            <a:r>
              <a:rPr lang="en-US" sz="2200" dirty="0" err="1">
                <a:latin typeface="+mj-lt"/>
              </a:rPr>
              <a:t>ijodiy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faoliyat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miyaning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faqat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o‘ng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sharigagina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bog‘liq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emas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ijod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jarayonida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har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ikki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yarim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sharlar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zarur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muhim</a:t>
            </a:r>
            <a:r>
              <a:rPr lang="en-US" sz="2200" dirty="0">
                <a:latin typeface="+mj-lt"/>
              </a:rPr>
              <a:t>. </a:t>
            </a:r>
            <a:endParaRPr lang="ru-RU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15565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+mj-lt"/>
              </a:rPr>
              <a:t>    </a:t>
            </a:r>
            <a:r>
              <a:rPr lang="en-US" sz="2400" dirty="0" err="1">
                <a:latin typeface="+mj-lt"/>
              </a:rPr>
              <a:t>Olimlar</a:t>
            </a:r>
            <a:r>
              <a:rPr lang="en-US" sz="2400" dirty="0">
                <a:latin typeface="+mj-lt"/>
              </a:rPr>
              <a:t> agar </a:t>
            </a:r>
            <a:r>
              <a:rPr lang="en-US" sz="2400" dirty="0" err="1">
                <a:latin typeface="+mj-lt"/>
              </a:rPr>
              <a:t>miyangiz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bo‘lsa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siz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o‘rgana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olasiz</a:t>
            </a:r>
            <a:r>
              <a:rPr lang="en-US" sz="2400" dirty="0">
                <a:latin typeface="+mj-lt"/>
              </a:rPr>
              <a:t>, deb </a:t>
            </a:r>
            <a:r>
              <a:rPr lang="en-US" sz="2400" dirty="0" err="1">
                <a:latin typeface="+mj-lt"/>
              </a:rPr>
              <a:t>ta’kidlaydilar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Faqat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maxsus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vositalarni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ishga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solish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zarur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har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ishning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amallarni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bajarish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predmeti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mavjud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ya’ni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duradgorda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uskunalar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solingan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quti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shifokorda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tibbiyot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uskunalari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bo‘ladi</a:t>
            </a:r>
            <a:r>
              <a:rPr lang="en-US" sz="2400" dirty="0">
                <a:latin typeface="+mj-lt"/>
              </a:rPr>
              <a:t>). </a:t>
            </a:r>
            <a:r>
              <a:rPr lang="en-US" sz="2400" dirty="0" err="1">
                <a:latin typeface="+mj-lt"/>
              </a:rPr>
              <a:t>Turli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tadqiqotchilar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noodatiy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fikrlash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ko‘nikmalarini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rivojlantirishda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uskunalar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to‘plamini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turlicha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talqin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qiladilar.Qadimgi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Yunonistonda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evristik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savollar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metodi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qo‘llangan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Kashfiyot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masalalarini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echish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nazariyasi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muallifi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Genrix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Saulovich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Altshuller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odatdagi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chegaradan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chiqarishning</a:t>
            </a:r>
            <a:r>
              <a:rPr lang="en-US" sz="2400" dirty="0">
                <a:latin typeface="+mj-lt"/>
              </a:rPr>
              <a:t> 76 </a:t>
            </a:r>
            <a:r>
              <a:rPr lang="en-US" sz="2400" dirty="0" err="1">
                <a:latin typeface="+mj-lt"/>
              </a:rPr>
              <a:t>usulini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yaratgan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  <a:p>
            <a:pPr marL="0" indent="0" algn="just">
              <a:buNone/>
            </a:pPr>
            <a:r>
              <a:rPr lang="en-US" sz="2400" dirty="0">
                <a:latin typeface="+mj-lt"/>
              </a:rPr>
              <a:t>   </a:t>
            </a:r>
            <a:r>
              <a:rPr lang="en-US" sz="2400" dirty="0" err="1">
                <a:latin typeface="+mj-lt"/>
              </a:rPr>
              <a:t>VVD&amp;O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reklama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agentligi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ishchisi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Aleks</a:t>
            </a:r>
            <a:r>
              <a:rPr lang="en-US" sz="2400" dirty="0">
                <a:latin typeface="+mj-lt"/>
              </a:rPr>
              <a:t> Osborn </a:t>
            </a:r>
            <a:r>
              <a:rPr lang="en-US" sz="2400" dirty="0" err="1">
                <a:latin typeface="+mj-lt"/>
              </a:rPr>
              <a:t>barchaga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tanish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bo‘lgan</a:t>
            </a:r>
            <a:r>
              <a:rPr lang="en-US" sz="2400" dirty="0">
                <a:latin typeface="+mj-lt"/>
              </a:rPr>
              <a:t> “</a:t>
            </a:r>
            <a:r>
              <a:rPr lang="en-US" sz="2400" dirty="0" err="1">
                <a:latin typeface="+mj-lt"/>
              </a:rPr>
              <a:t>aqliy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hujum</a:t>
            </a:r>
            <a:r>
              <a:rPr lang="en-US" sz="2400" dirty="0">
                <a:latin typeface="+mj-lt"/>
              </a:rPr>
              <a:t>” </a:t>
            </a:r>
            <a:r>
              <a:rPr lang="en-US" sz="2400" dirty="0" err="1">
                <a:latin typeface="+mj-lt"/>
              </a:rPr>
              <a:t>metodini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yaratar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ekan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insonlar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tanqiddan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qo‘rqmay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miyasiga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kelgan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barcha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fikrni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aytsalar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foydali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qaror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paydo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bo‘lishi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mumkinligini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aytadi</a:t>
            </a:r>
            <a:r>
              <a:rPr lang="en-US" sz="2400" dirty="0">
                <a:latin typeface="+mj-lt"/>
              </a:rPr>
              <a:t>.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357949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80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7504" y="476672"/>
            <a:ext cx="842493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0056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2219</Words>
  <Application>Microsoft Office PowerPoint</Application>
  <PresentationFormat>Экран (4:3)</PresentationFormat>
  <Paragraphs>82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Noodatiy fikrlash (qutichadan tashqarida fikrlash)</dc:title>
  <dc:creator>Arxiv.uz</dc:creator>
  <cp:keywords>slayd pptx</cp:keywords>
  <cp:lastModifiedBy>arxiv.uz</cp:lastModifiedBy>
  <cp:revision>10</cp:revision>
  <dcterms:created xsi:type="dcterms:W3CDTF">2023-01-24T09:15:47Z</dcterms:created>
  <dcterms:modified xsi:type="dcterms:W3CDTF">2024-03-27T11:35:16Z</dcterms:modified>
</cp:coreProperties>
</file>