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2" r:id="rId5"/>
    <p:sldId id="263" r:id="rId6"/>
    <p:sldId id="264" r:id="rId7"/>
    <p:sldId id="265" r:id="rId8"/>
    <p:sldId id="258" r:id="rId9"/>
    <p:sldId id="259" r:id="rId10"/>
    <p:sldId id="260" r:id="rId11"/>
    <p:sldId id="261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7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34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2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7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0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6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6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0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6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7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1960-E498-425F-90F1-C841D860B635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F1CBA-30E5-4E55-97BA-8286F382B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2F88F-DF53-5547-C65C-00B92821F710}"/>
              </a:ext>
            </a:extLst>
          </p:cNvPr>
          <p:cNvSpPr txBox="1"/>
          <p:nvPr/>
        </p:nvSpPr>
        <p:spPr>
          <a:xfrm>
            <a:off x="2459293" y="1495717"/>
            <a:ext cx="60984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Nukus</a:t>
            </a:r>
            <a:r>
              <a:rPr lang="ru-RU" sz="3200" b="1" dirty="0"/>
              <a:t> </a:t>
            </a:r>
            <a:r>
              <a:rPr lang="ru-RU" sz="3200" b="1" dirty="0" err="1"/>
              <a:t>Innovatsion</a:t>
            </a:r>
            <a:r>
              <a:rPr lang="ru-RU" sz="3200" b="1" dirty="0"/>
              <a:t> </a:t>
            </a:r>
            <a:r>
              <a:rPr lang="ru-RU" sz="3200" b="1" dirty="0" err="1"/>
              <a:t>Instituti</a:t>
            </a:r>
            <a:r>
              <a:rPr lang="ru-RU" sz="3200" b="1" dirty="0"/>
              <a:t> </a:t>
            </a:r>
          </a:p>
          <a:p>
            <a:pPr algn="ctr"/>
            <a:r>
              <a:rPr lang="ru-RU" sz="3200" b="1" dirty="0" err="1"/>
              <a:t>Samarqand</a:t>
            </a:r>
            <a:r>
              <a:rPr lang="ru-RU" sz="3200" b="1" dirty="0"/>
              <a:t> </a:t>
            </a:r>
            <a:r>
              <a:rPr lang="ru-RU" sz="3200" b="1" dirty="0" err="1"/>
              <a:t>filiali</a:t>
            </a:r>
            <a:r>
              <a:rPr lang="ru-RU" sz="3200" b="1" dirty="0"/>
              <a:t> </a:t>
            </a:r>
          </a:p>
          <a:p>
            <a:pPr algn="ctr"/>
            <a:r>
              <a:rPr lang="ru-RU" sz="3200" b="1" dirty="0" err="1"/>
              <a:t>Boshlangʻich</a:t>
            </a:r>
            <a:r>
              <a:rPr lang="ru-RU" sz="3200" b="1" dirty="0"/>
              <a:t> </a:t>
            </a:r>
            <a:r>
              <a:rPr lang="ru-RU" sz="3200" b="1" dirty="0" err="1"/>
              <a:t>taʼlim</a:t>
            </a:r>
            <a:r>
              <a:rPr lang="ru-RU" sz="3200" b="1" dirty="0"/>
              <a:t> </a:t>
            </a:r>
            <a:r>
              <a:rPr lang="ru-RU" sz="3200" b="1" dirty="0" err="1"/>
              <a:t>yoʻnalishi</a:t>
            </a:r>
            <a:endParaRPr lang="ru-RU" sz="3200" b="1" dirty="0"/>
          </a:p>
          <a:p>
            <a:pPr algn="ctr"/>
            <a:r>
              <a:rPr lang="ru-RU" sz="3200" b="1" dirty="0"/>
              <a:t>OSTONOVA </a:t>
            </a:r>
            <a:r>
              <a:rPr lang="ru-RU" sz="3200" b="1" dirty="0" err="1"/>
              <a:t>MARJONAning</a:t>
            </a:r>
            <a:endParaRPr lang="ru-RU" sz="3200" b="1" dirty="0"/>
          </a:p>
          <a:p>
            <a:pPr algn="ctr"/>
            <a:r>
              <a:rPr lang="ru-RU" sz="3200" b="1" dirty="0" err="1"/>
              <a:t>Tayyorlagan</a:t>
            </a:r>
            <a:r>
              <a:rPr lang="ru-RU" sz="3200" b="1" dirty="0"/>
              <a:t> </a:t>
            </a:r>
            <a:r>
              <a:rPr lang="ru-RU" sz="3200" b="1" dirty="0" err="1"/>
              <a:t>mustaqil</a:t>
            </a:r>
            <a:r>
              <a:rPr lang="ru-RU" sz="3200" b="1" dirty="0"/>
              <a:t> </a:t>
            </a:r>
            <a:r>
              <a:rPr lang="ru-RU" sz="3200" b="1" dirty="0" err="1"/>
              <a:t>ishi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3808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8" y="265373"/>
            <a:ext cx="10515600" cy="276046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latin typeface="Forte" panose="03060902040502070203" pitchFamily="66" charset="0"/>
              </a:rPr>
              <a:t>Boshlang`ich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sinf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o`quvchilari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o`z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idroklarining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aniqligi</a:t>
            </a:r>
            <a:r>
              <a:rPr lang="en-US" sz="2800" dirty="0">
                <a:latin typeface="Forte" panose="03060902040502070203" pitchFamily="66" charset="0"/>
              </a:rPr>
              <a:t>, </a:t>
            </a:r>
            <a:r>
              <a:rPr lang="en-US" sz="2800" dirty="0" err="1">
                <a:latin typeface="Forte" panose="03060902040502070203" pitchFamily="66" charset="0"/>
              </a:rPr>
              <a:t>ravonligi</a:t>
            </a:r>
            <a:r>
              <a:rPr lang="en-US" sz="2800" dirty="0">
                <a:latin typeface="Forte" panose="03060902040502070203" pitchFamily="66" charset="0"/>
              </a:rPr>
              <a:t>, </a:t>
            </a:r>
            <a:r>
              <a:rPr lang="en-US" sz="2800" dirty="0" err="1">
                <a:latin typeface="Forte" panose="03060902040502070203" pitchFamily="66" charset="0"/>
              </a:rPr>
              <a:t>sofligi,o`tkirligi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bilan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boshqa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yosh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davridagi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insonlardan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keskin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farqlanadi</a:t>
            </a:r>
            <a:r>
              <a:rPr lang="en-US" sz="2800" dirty="0">
                <a:latin typeface="Forte" panose="03060902040502070203" pitchFamily="66" charset="0"/>
              </a:rPr>
              <a:t>.  </a:t>
            </a:r>
            <a:r>
              <a:rPr lang="en-US" sz="2800" dirty="0" err="1">
                <a:latin typeface="Forte" panose="03060902040502070203" pitchFamily="66" charset="0"/>
              </a:rPr>
              <a:t>Ular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har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bir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narsaga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berilib</a:t>
            </a:r>
            <a:r>
              <a:rPr lang="en-US" sz="2800" dirty="0">
                <a:latin typeface="Forte" panose="03060902040502070203" pitchFamily="66" charset="0"/>
              </a:rPr>
              <a:t>,  </a:t>
            </a:r>
            <a:r>
              <a:rPr lang="en-US" sz="2800" dirty="0" err="1">
                <a:latin typeface="Forte" panose="03060902040502070203" pitchFamily="66" charset="0"/>
              </a:rPr>
              <a:t>o‘ta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sinchkovlik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bilan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qarashlari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sababli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idrokning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muhim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 err="1">
                <a:latin typeface="Forte" panose="03060902040502070203" pitchFamily="66" charset="0"/>
              </a:rPr>
              <a:t>xususiyatlarini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o`zlashtirish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imkoniyatiga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ega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bo`ladilar</a:t>
            </a:r>
            <a:r>
              <a:rPr lang="en-US" sz="2800" dirty="0">
                <a:latin typeface="Forte" panose="03060902040502070203" pitchFamily="66" charset="0"/>
              </a:rPr>
              <a:t>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8" y="2793077"/>
            <a:ext cx="8129847" cy="4064924"/>
          </a:xfrm>
        </p:spPr>
      </p:pic>
    </p:spTree>
    <p:extLst>
      <p:ext uri="{BB962C8B-B14F-4D97-AF65-F5344CB8AC3E}">
        <p14:creationId xmlns:p14="http://schemas.microsoft.com/office/powerpoint/2010/main" val="336853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8333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latin typeface="Forte" panose="03060902040502070203" pitchFamily="66" charset="0"/>
              </a:rPr>
              <a:t>Boshlang`ich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sinf</a:t>
            </a:r>
            <a:r>
              <a:rPr lang="en-US" sz="4000" dirty="0"/>
              <a:t> </a:t>
            </a:r>
            <a:r>
              <a:rPr lang="en-US" sz="4000" dirty="0" err="1">
                <a:latin typeface="Forte" panose="03060902040502070203" pitchFamily="66" charset="0"/>
              </a:rPr>
              <a:t>o`quvchisi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har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qanday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ob`ekt</a:t>
            </a:r>
            <a:r>
              <a:rPr lang="en-US" sz="4000" dirty="0">
                <a:latin typeface="Forte" panose="03060902040502070203" pitchFamily="66" charset="0"/>
              </a:rPr>
              <a:t>, </a:t>
            </a:r>
            <a:r>
              <a:rPr lang="en-US" sz="4000" dirty="0" err="1">
                <a:latin typeface="Forte" panose="03060902040502070203" pitchFamily="66" charset="0"/>
              </a:rPr>
              <a:t>sub`ekt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va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voqelikdagi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yangilikni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yaqqol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idrok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qilishga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intiladi</a:t>
            </a:r>
            <a:r>
              <a:rPr lang="en-US" sz="4000" dirty="0">
                <a:latin typeface="Forte" panose="03060902040502070203" pitchFamily="66" charset="0"/>
              </a:rPr>
              <a:t>,  </a:t>
            </a:r>
            <a:r>
              <a:rPr lang="en-US" sz="4000" dirty="0" err="1">
                <a:latin typeface="Forte" panose="03060902040502070203" pitchFamily="66" charset="0"/>
              </a:rPr>
              <a:t>uni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atrof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muhitning</a:t>
            </a:r>
            <a:r>
              <a:rPr lang="en-US" sz="4000" dirty="0">
                <a:latin typeface="Forte" panose="03060902040502070203" pitchFamily="66" charset="0"/>
              </a:rPr>
              <a:t>    </a:t>
            </a:r>
            <a:r>
              <a:rPr lang="en-US" sz="4000" dirty="0" err="1">
                <a:latin typeface="Forte" panose="03060902040502070203" pitchFamily="66" charset="0"/>
              </a:rPr>
              <a:t>sirli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olami</a:t>
            </a:r>
            <a:r>
              <a:rPr lang="en-US" sz="4000" dirty="0">
                <a:latin typeface="Forte" panose="03060902040502070203" pitchFamily="66" charset="0"/>
              </a:rPr>
              <a:t>,  </a:t>
            </a:r>
            <a:r>
              <a:rPr lang="en-US" sz="4000" dirty="0" err="1">
                <a:latin typeface="Forte" panose="03060902040502070203" pitchFamily="66" charset="0"/>
              </a:rPr>
              <a:t>sehri</a:t>
            </a:r>
            <a:r>
              <a:rPr lang="en-US" sz="4000" dirty="0">
                <a:latin typeface="Forte" panose="03060902040502070203" pitchFamily="66" charset="0"/>
              </a:rPr>
              <a:t>,  </a:t>
            </a:r>
            <a:r>
              <a:rPr lang="en-US" sz="4000" dirty="0" err="1">
                <a:latin typeface="Forte" panose="03060902040502070203" pitchFamily="66" charset="0"/>
              </a:rPr>
              <a:t>jilolanishi</a:t>
            </a:r>
            <a:r>
              <a:rPr lang="en-US" sz="4000" dirty="0">
                <a:latin typeface="Forte" panose="03060902040502070203" pitchFamily="66" charset="0"/>
              </a:rPr>
              <a:t>,  </a:t>
            </a:r>
            <a:r>
              <a:rPr lang="en-US" sz="4000" dirty="0" err="1">
                <a:latin typeface="Forte" panose="03060902040502070203" pitchFamily="66" charset="0"/>
              </a:rPr>
              <a:t>jozibasi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o`ziga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tortadi</a:t>
            </a:r>
            <a:r>
              <a:rPr lang="en-US" sz="4000" dirty="0">
                <a:latin typeface="Forte" panose="03060902040502070203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08" y="2833356"/>
            <a:ext cx="6306206" cy="3200400"/>
          </a:xfrm>
        </p:spPr>
      </p:pic>
    </p:spTree>
    <p:extLst>
      <p:ext uri="{BB962C8B-B14F-4D97-AF65-F5344CB8AC3E}">
        <p14:creationId xmlns:p14="http://schemas.microsoft.com/office/powerpoint/2010/main" val="126426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365125"/>
            <a:ext cx="5545331" cy="6272158"/>
          </a:xfrm>
        </p:spPr>
        <p:txBody>
          <a:bodyPr>
            <a:normAutofit/>
          </a:bodyPr>
          <a:lstStyle/>
          <a:p>
            <a:pPr algn="ctr"/>
            <a:r>
              <a:rPr lang="en-US" sz="3100" dirty="0" err="1">
                <a:latin typeface="Forte" panose="03060902040502070203" pitchFamily="66" charset="0"/>
              </a:rPr>
              <a:t>Pedagogika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fanida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kreativlik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masalasiga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bevosita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murojaat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etgan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pedagog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olim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err="1">
                <a:latin typeface="Forte" panose="03060902040502070203" pitchFamily="66" charset="0"/>
              </a:rPr>
              <a:t>pedagogika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fanlari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doktori</a:t>
            </a:r>
            <a:r>
              <a:rPr lang="en-US" sz="3100" dirty="0">
                <a:latin typeface="Forte" panose="03060902040502070203" pitchFamily="66" charset="0"/>
              </a:rPr>
              <a:t>,  professor  </a:t>
            </a:r>
            <a:r>
              <a:rPr lang="en-US" sz="3100" dirty="0" err="1">
                <a:latin typeface="Forte" panose="03060902040502070203" pitchFamily="66" charset="0"/>
              </a:rPr>
              <a:t>R.A.Mavlonova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o`zining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ilmiy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ishlarida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err="1">
                <a:latin typeface="Forte" panose="03060902040502070203" pitchFamily="66" charset="0"/>
              </a:rPr>
              <a:t>kreativlik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haqida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baholi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qudrat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fikrlar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bildirgan</a:t>
            </a:r>
            <a:r>
              <a:rPr lang="en-US" sz="3100" dirty="0">
                <a:latin typeface="Forte" panose="03060902040502070203" pitchFamily="66" charset="0"/>
              </a:rPr>
              <a:t>.  </a:t>
            </a:r>
            <a:r>
              <a:rPr lang="en-US" sz="3100" dirty="0" err="1">
                <a:latin typeface="Forte" panose="03060902040502070203" pitchFamily="66" charset="0"/>
              </a:rPr>
              <a:t>Uning</a:t>
            </a:r>
            <a:r>
              <a:rPr lang="en-US" sz="3100" dirty="0">
                <a:latin typeface="Forte" panose="03060902040502070203" pitchFamily="66" charset="0"/>
              </a:rPr>
              <a:t>  «</a:t>
            </a:r>
            <a:r>
              <a:rPr lang="en-US" sz="3100" dirty="0" err="1">
                <a:latin typeface="Forte" panose="03060902040502070203" pitchFamily="66" charset="0"/>
              </a:rPr>
              <a:t>Boshlang`ich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ta`limda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err="1">
                <a:latin typeface="Forte" panose="03060902040502070203" pitchFamily="66" charset="0"/>
              </a:rPr>
              <a:t>innovatsiya</a:t>
            </a:r>
            <a:r>
              <a:rPr lang="en-US" sz="3100" dirty="0">
                <a:latin typeface="Forte" panose="03060902040502070203" pitchFamily="66" charset="0"/>
              </a:rPr>
              <a:t>», «</a:t>
            </a:r>
            <a:r>
              <a:rPr lang="en-US" sz="3100" dirty="0" err="1">
                <a:latin typeface="Forte" panose="03060902040502070203" pitchFamily="66" charset="0"/>
              </a:rPr>
              <a:t>Boshlang`ich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ta`lim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pedagogikasi</a:t>
            </a:r>
            <a:r>
              <a:rPr lang="en-US" sz="3100" dirty="0">
                <a:latin typeface="Forte" panose="03060902040502070203" pitchFamily="66" charset="0"/>
              </a:rPr>
              <a:t>, </a:t>
            </a:r>
            <a:r>
              <a:rPr lang="en-US" sz="3100" dirty="0" err="1">
                <a:latin typeface="Forte" panose="03060902040502070203" pitchFamily="66" charset="0"/>
              </a:rPr>
              <a:t>integratsiyasi</a:t>
            </a:r>
            <a:r>
              <a:rPr lang="en-US" sz="3100" dirty="0">
                <a:latin typeface="Forte" panose="03060902040502070203" pitchFamily="66" charset="0"/>
              </a:rPr>
              <a:t>, </a:t>
            </a:r>
            <a:r>
              <a:rPr lang="en-US" sz="3100" dirty="0" err="1">
                <a:latin typeface="Forte" panose="03060902040502070203" pitchFamily="66" charset="0"/>
              </a:rPr>
              <a:t>innovatsiyasi</a:t>
            </a:r>
            <a:r>
              <a:rPr lang="en-US" sz="3100" dirty="0">
                <a:latin typeface="Forte" panose="03060902040502070203" pitchFamily="66" charset="0"/>
              </a:rPr>
              <a:t>» </a:t>
            </a:r>
            <a:r>
              <a:rPr lang="en-US" sz="3100" dirty="0" err="1">
                <a:latin typeface="Forte" panose="03060902040502070203" pitchFamily="66" charset="0"/>
              </a:rPr>
              <a:t>nomli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err="1">
                <a:latin typeface="Forte" panose="03060902040502070203" pitchFamily="66" charset="0"/>
              </a:rPr>
              <a:t>o`quv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qo`llanma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va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darsliklarida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kreativlikka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alohida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to`xtab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o`tgan</a:t>
            </a:r>
            <a:r>
              <a:rPr lang="en-US" sz="3100" dirty="0">
                <a:latin typeface="Forte" panose="03060902040502070203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5" y="0"/>
            <a:ext cx="5326496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376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7173310" cy="6240627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Forte" panose="03060902040502070203" pitchFamily="66" charset="0"/>
              </a:rPr>
              <a:t>Odam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bolasining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rivojlanishi</a:t>
            </a:r>
            <a:r>
              <a:rPr lang="en-US" sz="2800" dirty="0">
                <a:latin typeface="Forte" panose="03060902040502070203" pitchFamily="66" charset="0"/>
              </a:rPr>
              <a:t> – </a:t>
            </a:r>
            <a:r>
              <a:rPr lang="en-US" sz="2800" dirty="0" err="1">
                <a:latin typeface="Forte" panose="03060902040502070203" pitchFamily="66" charset="0"/>
              </a:rPr>
              <a:t>bu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muhim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jarayon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sanaladi</a:t>
            </a:r>
            <a:r>
              <a:rPr lang="en-US" sz="2800" dirty="0">
                <a:latin typeface="Forte" panose="03060902040502070203" pitchFamily="66" charset="0"/>
              </a:rPr>
              <a:t>. </a:t>
            </a:r>
            <a:r>
              <a:rPr lang="en-US" sz="2800" dirty="0" err="1">
                <a:latin typeface="Forte" panose="03060902040502070203" pitchFamily="66" charset="0"/>
              </a:rPr>
              <a:t>Ma`lumki</a:t>
            </a:r>
            <a:r>
              <a:rPr lang="en-US" sz="2800" dirty="0">
                <a:latin typeface="Forte" panose="03060902040502070203" pitchFamily="66" charset="0"/>
              </a:rPr>
              <a:t>, </a:t>
            </a:r>
            <a:r>
              <a:rPr lang="en-US" sz="2800" dirty="0" err="1">
                <a:latin typeface="Forte" panose="03060902040502070203" pitchFamily="66" charset="0"/>
              </a:rPr>
              <a:t>hayoti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davomida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inson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jismoniy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va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ruhiy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tomondan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o`zgarib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boradi</a:t>
            </a:r>
            <a:r>
              <a:rPr lang="en-US" sz="2800" dirty="0">
                <a:latin typeface="Forte" panose="03060902040502070203" pitchFamily="66" charset="0"/>
              </a:rPr>
              <a:t>. </a:t>
            </a:r>
            <a:r>
              <a:rPr lang="en-US" sz="2800" dirty="0" err="1">
                <a:latin typeface="Forte" panose="03060902040502070203" pitchFamily="66" charset="0"/>
              </a:rPr>
              <a:t>Lekin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bolalik</a:t>
            </a:r>
            <a:r>
              <a:rPr lang="en-US" sz="2800" dirty="0">
                <a:latin typeface="Forte" panose="03060902040502070203" pitchFamily="66" charset="0"/>
              </a:rPr>
              <a:t>, </a:t>
            </a:r>
            <a:r>
              <a:rPr lang="en-US" sz="2800" dirty="0" err="1">
                <a:latin typeface="Forte" panose="03060902040502070203" pitchFamily="66" charset="0"/>
              </a:rPr>
              <a:t>o`smirlik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va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o`spirimlik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davrida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rivojlanish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nihoyatda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kuchli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bo`ladi</a:t>
            </a:r>
            <a:r>
              <a:rPr lang="en-US" sz="2800" dirty="0">
                <a:latin typeface="Forte" panose="03060902040502070203" pitchFamily="66" charset="0"/>
              </a:rPr>
              <a:t>. Bola </a:t>
            </a:r>
            <a:r>
              <a:rPr lang="en-US" sz="2800" dirty="0" err="1">
                <a:latin typeface="Forte" panose="03060902040502070203" pitchFamily="66" charset="0"/>
              </a:rPr>
              <a:t>mana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shu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yillarda</a:t>
            </a:r>
            <a:r>
              <a:rPr lang="en-US" sz="2800" dirty="0">
                <a:latin typeface="Forte" panose="03060902040502070203" pitchFamily="66" charset="0"/>
              </a:rPr>
              <a:t> ham </a:t>
            </a:r>
            <a:r>
              <a:rPr lang="en-US" sz="2800" dirty="0" err="1">
                <a:latin typeface="Forte" panose="03060902040502070203" pitchFamily="66" charset="0"/>
              </a:rPr>
              <a:t>jismoniy</a:t>
            </a:r>
            <a:r>
              <a:rPr lang="en-US" sz="2800" dirty="0">
                <a:latin typeface="Forte" panose="03060902040502070203" pitchFamily="66" charset="0"/>
              </a:rPr>
              <a:t>, ham </a:t>
            </a:r>
            <a:r>
              <a:rPr lang="en-US" sz="2800" dirty="0" err="1">
                <a:latin typeface="Forte" panose="03060902040502070203" pitchFamily="66" charset="0"/>
              </a:rPr>
              <a:t>ruhiy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jihatdan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o`sishi</a:t>
            </a:r>
            <a:r>
              <a:rPr lang="en-US" sz="2800" dirty="0">
                <a:latin typeface="Forte" panose="03060902040502070203" pitchFamily="66" charset="0"/>
              </a:rPr>
              <a:t>, </a:t>
            </a:r>
            <a:r>
              <a:rPr lang="en-US" sz="2800" dirty="0" err="1">
                <a:latin typeface="Forte" panose="03060902040502070203" pitchFamily="66" charset="0"/>
              </a:rPr>
              <a:t>o`zgarishi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tufayli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shaxs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sifatida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kamolga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etadi</a:t>
            </a:r>
            <a:r>
              <a:rPr lang="en-US" sz="2800" dirty="0">
                <a:latin typeface="Forte" panose="03060902040502070203" pitchFamily="66" charset="0"/>
              </a:rPr>
              <a:t>,  </a:t>
            </a:r>
            <a:r>
              <a:rPr lang="en-US" sz="2800" dirty="0" err="1">
                <a:latin typeface="Forte" panose="03060902040502070203" pitchFamily="66" charset="0"/>
              </a:rPr>
              <a:t>bunda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berilayotgan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tarbiya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maqsadga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muvofiq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ta`sir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etishi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natijasida</a:t>
            </a:r>
            <a:r>
              <a:rPr lang="en-US" sz="2800" dirty="0">
                <a:latin typeface="Forte" panose="03060902040502070203" pitchFamily="66" charset="0"/>
              </a:rPr>
              <a:t>  bola </a:t>
            </a:r>
            <a:r>
              <a:rPr lang="en-US" sz="2800" dirty="0" err="1">
                <a:latin typeface="Forte" panose="03060902040502070203" pitchFamily="66" charset="0"/>
              </a:rPr>
              <a:t>jamiyat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a`zosi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sifatida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kamol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topib</a:t>
            </a:r>
            <a:r>
              <a:rPr lang="en-US" sz="2800" dirty="0">
                <a:latin typeface="Forte" panose="03060902040502070203" pitchFamily="66" charset="0"/>
              </a:rPr>
              <a:t>, </a:t>
            </a:r>
            <a:r>
              <a:rPr lang="en-US" sz="2800" dirty="0" err="1">
                <a:latin typeface="Forte" panose="03060902040502070203" pitchFamily="66" charset="0"/>
              </a:rPr>
              <a:t>murakkab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ijtimoiy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munosabatlar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tizimida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o`ziga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munosib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o`rin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egallaydi</a:t>
            </a:r>
            <a:r>
              <a:rPr lang="en-US" sz="2800" dirty="0">
                <a:latin typeface="Forte" panose="03060902040502070203" pitchFamily="66" charset="0"/>
              </a:rPr>
              <a:t>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0" y="0"/>
            <a:ext cx="3962400" cy="2711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52" y="3041903"/>
            <a:ext cx="3574148" cy="2680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275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/>
          <a:lstStyle/>
          <a:p>
            <a:r>
              <a:rPr lang="en-US" dirty="0" err="1">
                <a:latin typeface="Forte" panose="03060902040502070203" pitchFamily="66" charset="0"/>
              </a:rPr>
              <a:t>E`tboringiz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uchun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rahmat</a:t>
            </a:r>
            <a:r>
              <a:rPr lang="en-US" dirty="0">
                <a:latin typeface="Forte" panose="03060902040502070203" pitchFamily="66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36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Kreativ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taʼlimdan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boshlangʻich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taʼlim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7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04" y="664670"/>
            <a:ext cx="10515600" cy="24884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err="1">
                <a:latin typeface="Forte" panose="03060902040502070203" pitchFamily="66" charset="0"/>
              </a:rPr>
              <a:t>Kreativlik</a:t>
            </a:r>
            <a:r>
              <a:rPr lang="en-US" dirty="0">
                <a:latin typeface="Forte" panose="03060902040502070203" pitchFamily="66" charset="0"/>
              </a:rPr>
              <a:t>  -    </a:t>
            </a:r>
            <a:r>
              <a:rPr lang="en-US" dirty="0" err="1">
                <a:latin typeface="Forte" panose="03060902040502070203" pitchFamily="66" charset="0"/>
              </a:rPr>
              <a:t>bu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shaxsning</a:t>
            </a:r>
            <a:r>
              <a:rPr lang="en-US" dirty="0">
                <a:latin typeface="Forte" panose="03060902040502070203" pitchFamily="66" charset="0"/>
              </a:rPr>
              <a:t>  individual  </a:t>
            </a:r>
            <a:r>
              <a:rPr lang="en-US" dirty="0" err="1">
                <a:latin typeface="Forte" panose="03060902040502070203" pitchFamily="66" charset="0"/>
              </a:rPr>
              <a:t>xususiyati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bo`lib</a:t>
            </a:r>
            <a:r>
              <a:rPr lang="en-US" dirty="0">
                <a:latin typeface="Forte" panose="03060902040502070203" pitchFamily="66" charset="0"/>
              </a:rPr>
              <a:t>,  </a:t>
            </a:r>
            <a:r>
              <a:rPr lang="en-US" dirty="0" err="1">
                <a:latin typeface="Forte" panose="03060902040502070203" pitchFamily="66" charset="0"/>
              </a:rPr>
              <a:t>madaniy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en-US" dirty="0" err="1">
                <a:latin typeface="Forte" panose="03060902040502070203" pitchFamily="66" charset="0"/>
              </a:rPr>
              <a:t>vositalarni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shaxsiy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tushunchalaridan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kelib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chiqqan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holda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qo`llashi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va</a:t>
            </a:r>
            <a:r>
              <a:rPr lang="ru-RU" dirty="0"/>
              <a:t/>
            </a:r>
            <a:br>
              <a:rPr lang="ru-RU" dirty="0"/>
            </a:br>
            <a:r>
              <a:rPr lang="en-US" dirty="0" err="1">
                <a:latin typeface="Forte" panose="03060902040502070203" pitchFamily="66" charset="0"/>
              </a:rPr>
              <a:t>rivojlantirishidir</a:t>
            </a:r>
            <a:r>
              <a:rPr lang="en-US" dirty="0">
                <a:latin typeface="Forte" panose="03060902040502070203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18" y="3153103"/>
            <a:ext cx="5060731" cy="3358056"/>
          </a:xfrm>
        </p:spPr>
      </p:pic>
    </p:spTree>
    <p:extLst>
      <p:ext uri="{BB962C8B-B14F-4D97-AF65-F5344CB8AC3E}">
        <p14:creationId xmlns:p14="http://schemas.microsoft.com/office/powerpoint/2010/main" val="248195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6169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latin typeface="Forte" panose="03060902040502070203" pitchFamily="66" charset="0"/>
              </a:rPr>
              <a:t>Kreativlik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psixologik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nuqtayi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nazardan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tahlil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etilgan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va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bugungi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kunda</a:t>
            </a:r>
            <a:r>
              <a:rPr lang="en-US" sz="2800" dirty="0"/>
              <a:t>  </a:t>
            </a:r>
            <a:r>
              <a:rPr lang="en-US" sz="2800" dirty="0" err="1">
                <a:latin typeface="Forte" panose="03060902040502070203" pitchFamily="66" charset="0"/>
              </a:rPr>
              <a:t>pedagogik</a:t>
            </a:r>
            <a:r>
              <a:rPr lang="en-US" sz="2800" dirty="0">
                <a:latin typeface="Forte" panose="03060902040502070203" pitchFamily="66" charset="0"/>
              </a:rPr>
              <a:t>   </a:t>
            </a:r>
            <a:r>
              <a:rPr lang="en-US" sz="2800" dirty="0" err="1">
                <a:latin typeface="Forte" panose="03060902040502070203" pitchFamily="66" charset="0"/>
              </a:rPr>
              <a:t>nuqtayi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nazardan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tadqiq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etishni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talab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etayotgan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muhim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pedagogik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 err="1">
                <a:latin typeface="Forte" panose="03060902040502070203" pitchFamily="66" charset="0"/>
              </a:rPr>
              <a:t>muammodir</a:t>
            </a:r>
            <a:r>
              <a:rPr lang="en-US" sz="2800" dirty="0">
                <a:latin typeface="Forte" panose="03060902040502070203" pitchFamily="66" charset="0"/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84" y="2125170"/>
            <a:ext cx="7392032" cy="4351338"/>
          </a:xfrm>
        </p:spPr>
      </p:pic>
    </p:spTree>
    <p:extLst>
      <p:ext uri="{BB962C8B-B14F-4D97-AF65-F5344CB8AC3E}">
        <p14:creationId xmlns:p14="http://schemas.microsoft.com/office/powerpoint/2010/main" val="153414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5" y="365125"/>
            <a:ext cx="11054255" cy="19807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>
                <a:latin typeface="Forte" panose="03060902040502070203" pitchFamily="66" charset="0"/>
              </a:rPr>
              <a:t>Kreativlik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ijodiy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tafakkurning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yangi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mahsuli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yoki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natijasi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ekanligi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yuzasidan</a:t>
            </a:r>
            <a:r>
              <a:rPr lang="en-US" sz="3100" dirty="0"/>
              <a:t> </a:t>
            </a:r>
            <a:r>
              <a:rPr lang="en-US" sz="3100" dirty="0" err="1">
                <a:latin typeface="Forte" panose="03060902040502070203" pitchFamily="66" charset="0"/>
              </a:rPr>
              <a:t>bahslar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hali</a:t>
            </a:r>
            <a:r>
              <a:rPr lang="en-US" sz="3100" dirty="0">
                <a:latin typeface="Forte" panose="03060902040502070203" pitchFamily="66" charset="0"/>
              </a:rPr>
              <a:t> ham </a:t>
            </a:r>
            <a:r>
              <a:rPr lang="en-US" sz="3100" dirty="0" err="1">
                <a:latin typeface="Forte" panose="03060902040502070203" pitchFamily="66" charset="0"/>
              </a:rPr>
              <a:t>ayrim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olimlar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orasida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davom</a:t>
            </a:r>
            <a:r>
              <a:rPr lang="en-US" sz="3100" dirty="0">
                <a:latin typeface="Forte" panose="03060902040502070203" pitchFamily="66" charset="0"/>
              </a:rPr>
              <a:t> </a:t>
            </a:r>
            <a:r>
              <a:rPr lang="en-US" sz="3100" dirty="0" err="1">
                <a:latin typeface="Forte" panose="03060902040502070203" pitchFamily="66" charset="0"/>
              </a:rPr>
              <a:t>etmoqda</a:t>
            </a:r>
            <a:r>
              <a:rPr lang="en-US" sz="3100" dirty="0">
                <a:latin typeface="Forte" panose="03060902040502070203" pitchFamily="66" charset="0"/>
              </a:rPr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err="1">
                <a:latin typeface="Forte" panose="03060902040502070203" pitchFamily="66" charset="0"/>
              </a:rPr>
              <a:t>Boshqa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izlanishlarda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ijodkorlikning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yangilik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yaratishdagi</a:t>
            </a:r>
            <a:r>
              <a:rPr lang="en-US" sz="3100" dirty="0">
                <a:latin typeface="Forte" panose="03060902040502070203" pitchFamily="66" charset="0"/>
              </a:rPr>
              <a:t>  </a:t>
            </a:r>
            <a:r>
              <a:rPr lang="en-US" sz="3100" dirty="0" err="1">
                <a:latin typeface="Forte" panose="03060902040502070203" pitchFamily="66" charset="0"/>
              </a:rPr>
              <a:t>yetakchiligi</a:t>
            </a:r>
            <a:r>
              <a:rPr lang="en-US" sz="3100" dirty="0"/>
              <a:t> </a:t>
            </a:r>
            <a:r>
              <a:rPr lang="en-US" sz="3100" dirty="0" err="1">
                <a:latin typeface="Forte" panose="03060902040502070203" pitchFamily="66" charset="0"/>
              </a:rPr>
              <a:t>ta`kidlanadi</a:t>
            </a:r>
            <a:r>
              <a:rPr lang="en-US" sz="3100" dirty="0">
                <a:latin typeface="Forte" panose="03060902040502070203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9" y="2140936"/>
            <a:ext cx="616431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231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669" y="601608"/>
            <a:ext cx="10515600" cy="29613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Forte" panose="03060902040502070203" pitchFamily="66" charset="0"/>
              </a:rPr>
              <a:t>Kreativlik</a:t>
            </a:r>
            <a:r>
              <a:rPr lang="en-US" dirty="0">
                <a:latin typeface="Forte" panose="03060902040502070203" pitchFamily="66" charset="0"/>
              </a:rPr>
              <a:t>  –  </a:t>
            </a:r>
            <a:r>
              <a:rPr lang="en-US" dirty="0" err="1">
                <a:latin typeface="Forte" panose="03060902040502070203" pitchFamily="66" charset="0"/>
              </a:rPr>
              <a:t>bu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madaniyat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vositasi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asosida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shaxs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sifatida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shakllanish</a:t>
            </a:r>
            <a:r>
              <a:rPr lang="ru-RU" dirty="0"/>
              <a:t/>
            </a:r>
            <a:br>
              <a:rPr lang="ru-RU" dirty="0"/>
            </a:br>
            <a:r>
              <a:rPr lang="en-US" dirty="0" err="1">
                <a:latin typeface="Forte" panose="03060902040502070203" pitchFamily="66" charset="0"/>
              </a:rPr>
              <a:t>jarayonida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namoyon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bo`ladigan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shaxsning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shaxsiy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sifati</a:t>
            </a:r>
            <a:r>
              <a:rPr lang="en-US" dirty="0">
                <a:latin typeface="Forte" panose="03060902040502070203" pitchFamily="66" charset="0"/>
              </a:rPr>
              <a:t> (</a:t>
            </a:r>
            <a:r>
              <a:rPr lang="en-US" dirty="0" err="1">
                <a:latin typeface="Forte" panose="03060902040502070203" pitchFamily="66" charset="0"/>
              </a:rPr>
              <a:t>fazilati</a:t>
            </a:r>
            <a:r>
              <a:rPr lang="en-US" dirty="0">
                <a:latin typeface="Forte" panose="03060902040502070203" pitchFamily="66" charset="0"/>
              </a:rPr>
              <a:t>)dir.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48" y="2932386"/>
            <a:ext cx="6400799" cy="3659977"/>
          </a:xfrm>
        </p:spPr>
      </p:pic>
    </p:spTree>
    <p:extLst>
      <p:ext uri="{BB962C8B-B14F-4D97-AF65-F5344CB8AC3E}">
        <p14:creationId xmlns:p14="http://schemas.microsoft.com/office/powerpoint/2010/main" val="401131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Forte" panose="03060902040502070203" pitchFamily="66" charset="0"/>
              </a:rPr>
              <a:t>Kreativlik</a:t>
            </a:r>
            <a:r>
              <a:rPr lang="en-US" dirty="0">
                <a:latin typeface="Forte" panose="03060902040502070203" pitchFamily="66" charset="0"/>
              </a:rPr>
              <a:t>  –  </a:t>
            </a:r>
            <a:r>
              <a:rPr lang="en-US" dirty="0" err="1">
                <a:latin typeface="Forte" panose="03060902040502070203" pitchFamily="66" charset="0"/>
              </a:rPr>
              <a:t>bu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insonning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shaxsiy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xususiyati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bo`lib</a:t>
            </a:r>
            <a:r>
              <a:rPr lang="en-US" dirty="0">
                <a:latin typeface="Forte" panose="03060902040502070203" pitchFamily="66" charset="0"/>
              </a:rPr>
              <a:t>,  </a:t>
            </a:r>
            <a:r>
              <a:rPr lang="en-US" dirty="0" err="1">
                <a:latin typeface="Forte" panose="03060902040502070203" pitchFamily="66" charset="0"/>
              </a:rPr>
              <a:t>uning</a:t>
            </a:r>
            <a:r>
              <a:rPr lang="en-US" dirty="0">
                <a:latin typeface="Forte" panose="03060902040502070203" pitchFamily="66" charset="0"/>
              </a:rPr>
              <a:t>  </a:t>
            </a:r>
            <a:r>
              <a:rPr lang="en-US" dirty="0" err="1">
                <a:latin typeface="Forte" panose="03060902040502070203" pitchFamily="66" charset="0"/>
              </a:rPr>
              <a:t>o`z-o`zini</a:t>
            </a:r>
            <a:r>
              <a:rPr lang="en-US" dirty="0"/>
              <a:t> </a:t>
            </a:r>
            <a:r>
              <a:rPr lang="en-US" dirty="0" err="1">
                <a:latin typeface="Forte" panose="03060902040502070203" pitchFamily="66" charset="0"/>
              </a:rPr>
              <a:t>takomillashtirib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va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rivojlantirib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borishi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bilan</a:t>
            </a:r>
            <a:r>
              <a:rPr lang="en-US" dirty="0">
                <a:latin typeface="Forte" panose="03060902040502070203" pitchFamily="66" charset="0"/>
              </a:rPr>
              <a:t> </a:t>
            </a:r>
            <a:r>
              <a:rPr lang="en-US" dirty="0" err="1">
                <a:latin typeface="Forte" panose="03060902040502070203" pitchFamily="66" charset="0"/>
              </a:rPr>
              <a:t>bog`liq</a:t>
            </a:r>
            <a:r>
              <a:rPr lang="en-US" dirty="0">
                <a:latin typeface="Forte" panose="03060902040502070203" pitchFamily="66" charset="0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07" y="2110273"/>
            <a:ext cx="7583213" cy="4246599"/>
          </a:xfrm>
        </p:spPr>
      </p:pic>
    </p:spTree>
    <p:extLst>
      <p:ext uri="{BB962C8B-B14F-4D97-AF65-F5344CB8AC3E}">
        <p14:creationId xmlns:p14="http://schemas.microsoft.com/office/powerpoint/2010/main" val="291125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311" y="346842"/>
            <a:ext cx="10515600" cy="25067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latin typeface="Forte" panose="03060902040502070203" pitchFamily="66" charset="0"/>
              </a:rPr>
              <a:t>Kreativlik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o`qituvchining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kasbiy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va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shaxsiy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sifatining</a:t>
            </a:r>
            <a:r>
              <a:rPr lang="en-US" sz="4000" dirty="0">
                <a:latin typeface="Forte" panose="03060902040502070203" pitchFamily="66" charset="0"/>
              </a:rPr>
              <a:t>  </a:t>
            </a:r>
            <a:r>
              <a:rPr lang="en-US" sz="4000" dirty="0" err="1">
                <a:latin typeface="Forte" panose="03060902040502070203" pitchFamily="66" charset="0"/>
              </a:rPr>
              <a:t>integratsiyasidir</a:t>
            </a:r>
            <a:r>
              <a:rPr lang="en-US" sz="4000" dirty="0">
                <a:latin typeface="Forte" panose="03060902040502070203" pitchFamily="66" charset="0"/>
              </a:rPr>
              <a:t>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en-US" sz="4000" dirty="0" err="1">
                <a:latin typeface="Forte" panose="03060902040502070203" pitchFamily="66" charset="0"/>
              </a:rPr>
              <a:t>Chunki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o`qituvchi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tabiatan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qiziquvchan</a:t>
            </a:r>
            <a:r>
              <a:rPr lang="en-US" sz="4000" dirty="0">
                <a:latin typeface="Forte" panose="03060902040502070203" pitchFamily="66" charset="0"/>
              </a:rPr>
              <a:t>, </a:t>
            </a:r>
            <a:r>
              <a:rPr lang="en-US" sz="4000" dirty="0" err="1">
                <a:latin typeface="Forte" panose="03060902040502070203" pitchFamily="66" charset="0"/>
              </a:rPr>
              <a:t>intiluvchan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bo`lmas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ekan</a:t>
            </a:r>
            <a:r>
              <a:rPr lang="en-US" sz="4000" dirty="0">
                <a:latin typeface="Forte" panose="03060902040502070203" pitchFamily="66" charset="0"/>
              </a:rPr>
              <a:t>, </a:t>
            </a:r>
            <a:r>
              <a:rPr lang="en-US" sz="4000" dirty="0" err="1">
                <a:latin typeface="Forte" panose="03060902040502070203" pitchFamily="66" charset="0"/>
              </a:rPr>
              <a:t>bunday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o`qituvchihech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qachon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ijodkorlikni</a:t>
            </a:r>
            <a:r>
              <a:rPr lang="en-US" sz="4000" dirty="0">
                <a:latin typeface="Forte" panose="03060902040502070203" pitchFamily="66" charset="0"/>
              </a:rPr>
              <a:t> </a:t>
            </a:r>
            <a:r>
              <a:rPr lang="en-US" sz="4000" dirty="0" err="1">
                <a:latin typeface="Forte" panose="03060902040502070203" pitchFamily="66" charset="0"/>
              </a:rPr>
              <a:t>namoyon</a:t>
            </a:r>
            <a:r>
              <a:rPr lang="en-US" sz="4000" dirty="0">
                <a:latin typeface="Forte" panose="03060902040502070203" pitchFamily="66" charset="0"/>
              </a:rPr>
              <a:t> eta </a:t>
            </a:r>
            <a:r>
              <a:rPr lang="en-US" sz="4000" dirty="0" err="1">
                <a:latin typeface="Forte" panose="03060902040502070203" pitchFamily="66" charset="0"/>
              </a:rPr>
              <a:t>olmaydi</a:t>
            </a:r>
            <a:r>
              <a:rPr lang="en-US" sz="4000" dirty="0">
                <a:latin typeface="Forte" panose="03060902040502070203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14" y="2984134"/>
            <a:ext cx="6201640" cy="3400900"/>
          </a:xfrm>
        </p:spPr>
      </p:pic>
    </p:spTree>
    <p:extLst>
      <p:ext uri="{BB962C8B-B14F-4D97-AF65-F5344CB8AC3E}">
        <p14:creationId xmlns:p14="http://schemas.microsoft.com/office/powerpoint/2010/main" val="223206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Forte" panose="03060902040502070203" pitchFamily="66" charset="0"/>
              </a:rPr>
              <a:t>Kreativlik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o`qituvchilarda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o`z-o`zidan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payda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bo`ladigan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sifat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emas</a:t>
            </a:r>
            <a:r>
              <a:rPr lang="en-US" sz="2800" dirty="0">
                <a:latin typeface="Forte" panose="03060902040502070203" pitchFamily="66" charset="0"/>
              </a:rPr>
              <a:t>,  </a:t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> u </a:t>
            </a:r>
            <a:r>
              <a:rPr lang="en-US" sz="2800" dirty="0" err="1">
                <a:latin typeface="Forte" panose="03060902040502070203" pitchFamily="66" charset="0"/>
              </a:rPr>
              <a:t>o`qituvchining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yangiliklarga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intilishi</a:t>
            </a:r>
            <a:r>
              <a:rPr lang="en-US" sz="2800" dirty="0">
                <a:latin typeface="Forte" panose="03060902040502070203" pitchFamily="66" charset="0"/>
              </a:rPr>
              <a:t>,  </a:t>
            </a:r>
            <a:r>
              <a:rPr lang="en-US" sz="2800" dirty="0" err="1">
                <a:latin typeface="Forte" panose="03060902040502070203" pitchFamily="66" charset="0"/>
              </a:rPr>
              <a:t>yangiliklarni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o`zlashtirish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va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o`zining</a:t>
            </a: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/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 err="1">
                <a:latin typeface="Forte" panose="03060902040502070203" pitchFamily="66" charset="0"/>
              </a:rPr>
              <a:t>pedagogik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faoliyatida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qo`llay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olish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jarayonlarida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duch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keladigan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qiyinchiliklarni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yenga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olishi</a:t>
            </a:r>
            <a:r>
              <a:rPr lang="en-US" sz="2800" dirty="0">
                <a:latin typeface="Forte" panose="03060902040502070203" pitchFamily="66" charset="0"/>
              </a:rPr>
              <a:t>,  </a:t>
            </a:r>
            <a:r>
              <a:rPr lang="en-US" sz="2800" dirty="0" err="1">
                <a:latin typeface="Forte" panose="03060902040502070203" pitchFamily="66" charset="0"/>
              </a:rPr>
              <a:t>innovatsion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yangiliklarni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o`z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faoliyatida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faol</a:t>
            </a:r>
            <a:r>
              <a:rPr lang="en-US" sz="2800" dirty="0">
                <a:latin typeface="Forte" panose="03060902040502070203" pitchFamily="66" charset="0"/>
              </a:rPr>
              <a:t>,  </a:t>
            </a:r>
            <a:r>
              <a:rPr lang="en-US" sz="2800" dirty="0" err="1">
                <a:latin typeface="Forte" panose="03060902040502070203" pitchFamily="66" charset="0"/>
              </a:rPr>
              <a:t>ijodkorona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foydalana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olish</a:t>
            </a:r>
            <a:r>
              <a:rPr lang="en-US" sz="2800" dirty="0">
                <a:latin typeface="Forte" panose="03060902040502070203" pitchFamily="66" charset="0"/>
              </a:rPr>
              <a:t>  </a:t>
            </a:r>
            <a:r>
              <a:rPr lang="en-US" sz="2800" dirty="0" err="1">
                <a:latin typeface="Forte" panose="03060902040502070203" pitchFamily="66" charset="0"/>
              </a:rPr>
              <a:t>va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o`z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mualliflik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g`oyalariga</a:t>
            </a:r>
            <a:r>
              <a:rPr lang="en-US" sz="2800" dirty="0">
                <a:latin typeface="Forte" panose="03060902040502070203" pitchFamily="66" charset="0"/>
              </a:rPr>
              <a:t>, </a:t>
            </a:r>
            <a:br>
              <a:rPr lang="en-US" sz="2800" dirty="0">
                <a:latin typeface="Forte" panose="03060902040502070203" pitchFamily="66" charset="0"/>
              </a:rPr>
            </a:br>
            <a:r>
              <a:rPr lang="en-US" sz="2800" dirty="0" err="1">
                <a:latin typeface="Forte" panose="03060902040502070203" pitchFamily="66" charset="0"/>
              </a:rPr>
              <a:t>yechimlarni</a:t>
            </a:r>
            <a:r>
              <a:rPr lang="en-US" sz="2800" dirty="0">
                <a:latin typeface="Forte" panose="03060902040502070203" pitchFamily="66" charset="0"/>
              </a:rPr>
              <a:t> (</a:t>
            </a:r>
            <a:r>
              <a:rPr lang="en-US" sz="2800" dirty="0" err="1">
                <a:latin typeface="Forte" panose="03060902040502070203" pitchFamily="66" charset="0"/>
              </a:rPr>
              <a:t>evristik</a:t>
            </a:r>
            <a:r>
              <a:rPr lang="en-US" sz="2800" dirty="0">
                <a:latin typeface="Forte" panose="03060902040502070203" pitchFamily="66" charset="0"/>
              </a:rPr>
              <a:t>) </a:t>
            </a:r>
            <a:r>
              <a:rPr lang="en-US" sz="2800" dirty="0" err="1">
                <a:latin typeface="Forte" panose="03060902040502070203" pitchFamily="66" charset="0"/>
              </a:rPr>
              <a:t>topa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olishi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bilan</a:t>
            </a:r>
            <a:r>
              <a:rPr lang="en-US" sz="2800" dirty="0">
                <a:latin typeface="Forte" panose="03060902040502070203" pitchFamily="66" charset="0"/>
              </a:rPr>
              <a:t> </a:t>
            </a:r>
            <a:r>
              <a:rPr lang="en-US" sz="2800" dirty="0" err="1">
                <a:latin typeface="Forte" panose="03060902040502070203" pitchFamily="66" charset="0"/>
              </a:rPr>
              <a:t>bog`liqdir</a:t>
            </a:r>
            <a:r>
              <a:rPr lang="en-US" sz="2800" dirty="0">
                <a:latin typeface="Forte" panose="03060902040502070203" pitchFamily="66" charset="0"/>
              </a:rPr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65" y="1097280"/>
            <a:ext cx="5433447" cy="3510843"/>
          </a:xfrm>
        </p:spPr>
      </p:pic>
    </p:spTree>
    <p:extLst>
      <p:ext uri="{BB962C8B-B14F-4D97-AF65-F5344CB8AC3E}">
        <p14:creationId xmlns:p14="http://schemas.microsoft.com/office/powerpoint/2010/main" val="1070482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256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Forte</vt:lpstr>
      <vt:lpstr>Times New Roman</vt:lpstr>
      <vt:lpstr>Тема Office</vt:lpstr>
      <vt:lpstr>Презентация PowerPoint</vt:lpstr>
      <vt:lpstr>Kreativ taʼlimdan boshlangʻich taʼlim tizimida foydalanish</vt:lpstr>
      <vt:lpstr>Kreativlik  -    bu  shaxsning  individual  xususiyati  bo`lib,  madaniy  vositalarni  shaxsiy  tushunchalaridan  kelib  chiqqan  holda  qo`llashi  va rivojlantirishidir. </vt:lpstr>
      <vt:lpstr>Kreativlik  psixologik  nuqtayi  nazardan  tahlil  etilgan  va bugungi  kunda  pedagogik   nuqtayi  nazardan  tadqiq  etishni  talab  etayotgan  muhim  pedagogik muammodir. </vt:lpstr>
      <vt:lpstr>Kreativlik  ijodiy  tafakkurning  yangi  mahsuli  yoki  natijasi  ekanligi  yuzasidan bahslar hali ham ayrim olimlar orasida davom etmoqda. Boshqa  izlanishlarda  ijodkorlikning  yangilik  yaratishdagi  yetakchiligi ta`kidlanadi. </vt:lpstr>
      <vt:lpstr>Kreativlik  –  bu  madaniyat  vositasi  asosida  shaxs  sifatida  shakllanish jarayonida namoyon bo`ladigan shaxsning shaxsiy sifati (fazilati)dir.   </vt:lpstr>
      <vt:lpstr>Kreativlik  –  bu  insonning  shaxsiy  xususiyati bo`lib,  uning  o`z-o`zini takomillashtirib va rivojlantirib borishi bilan bog`liq.</vt:lpstr>
      <vt:lpstr>Kreativlik  o`qituvchining  kasbiy  va  shaxsiy  sifatining  integratsiyasidir. Chunki o`qituvchi tabiatan qiziquvchan, intiluvchan bo`lmas ekan, bunday o`qituvchihech qachon ijodkorlikni namoyon eta olmaydi. </vt:lpstr>
      <vt:lpstr>Kreativlik  o`qituvchilarda  o`z-o`zidan  payda  bo`ladigan  sifat  emas,    u o`qituvchining  yangiliklarga  intilishi,  yangiliklarni  o`zlashtirish  va  o`zining           pedagogik faoliyatida qo`llay olish jarayonlarida duch keladigan qiyinchiliklarni yenga olishi,  innovatsion  yangiliklarni  o`z  faoliyatida   faol,  ijodkorona  foydalana  olish  va o`z mualliflik g`oyalariga,  yechimlarni (evristik) topa olishi bilan bog`liqdir. </vt:lpstr>
      <vt:lpstr>Boshlang`ich sinf o`quvchilari o`z idroklarining aniqligi, ravonligi, sofligi,o`tkirligi  bilan  boshqa  yosh  davridagi  insonlardan  keskin  farqlanadi.  Ular  har  bir narsaga  berilib,  o‘ta  sinchkovlik  bilan  qarashlari  sababli  idrokning  muhim xususiyatlarini  o`zlashtirish  imkoniyatiga  ega  bo`ladilar. </vt:lpstr>
      <vt:lpstr>Boshlang`ich  sinf o`quvchisi har qanday ob`ekt, sub`ekt va voqelikdagi yangilikni yaqqol idrok qilishga intiladi,  uni  atrof  muhitning    sirli  olami,  sehri,  jilolanishi,  jozibasi  o`ziga  tortadi. </vt:lpstr>
      <vt:lpstr>Pedagogika fanida kreativlik masalasiga bevosita murojaat etgan pedagog olim pedagogika  fanlari  doktori,  professor  R.A.Mavlonova  o`zining  ilmiy  ishlarida kreativlik  haqida  baholi  qudrat  fikrlar  bildirgan.  Uning  «Boshlang`ich  ta`limda innovatsiya», «Boshlang`ich ta`lim pedagogikasi, integratsiyasi, innovatsiyasi» nomli o`quv qo`llanma va darsliklarida kreativlikka alohida to`xtab o`tgan. </vt:lpstr>
      <vt:lpstr>Odam bolasining rivojlanishi – bu muhim jarayon sanaladi. Ma`lumki, hayoti davomida inson jismoniy va ruhiy tomondan o`zgarib boradi. Lekin bolalik, o`smirlik va o`spirimlik davrida rivojlanish nihoyatda kuchli bo`ladi. Bola mana shu yillarda ham jismoniy, ham ruhiy jihatdan o`sishi, o`zgarishi tufayli shaxs sifatida kamolga etadi,  bunda  berilayotgan  tarbiya  maqsadga  muvofiq  ta`sir  etishi  natijasida  bola jamiyat a`zosi sifatida kamol topib, murakkab ijtimoiy munosabatlar tizimida o`ziga munosib o`rin egallaydi.</vt:lpstr>
      <vt:lpstr>E`tboringiz uchun rahmat.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 taʼlimdan boshlangʻich taʼlim tizimida foydalanish</dc:title>
  <dc:creator>Arxiv.uz</dc:creator>
  <cp:keywords>slayd pptx</cp:keywords>
  <cp:lastModifiedBy>arxiv.uz</cp:lastModifiedBy>
  <cp:revision>8</cp:revision>
  <dcterms:created xsi:type="dcterms:W3CDTF">2018-05-31T08:32:49Z</dcterms:created>
  <dcterms:modified xsi:type="dcterms:W3CDTF">2024-03-11T20:21:37Z</dcterms:modified>
</cp:coreProperties>
</file>