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0D4E3-DA73-4DA9-8C3D-E7FD83495F76}" type="datetimeFigureOut">
              <a:rPr lang="ru-RU" smtClean="0"/>
              <a:t>28.08.2015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265E4-FE02-461D-9685-83A89D75F4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62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28294A57-9AC7-4AC9-A3A8-F69DAB49D421}" type="datetime1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35B73-4417-46AB-ACAD-F5BD8F4D0ADA}" type="datetime1">
              <a:rPr lang="ru-RU" smtClean="0"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FE76A-41C8-43AB-8ADC-15571A0564BF}" type="datetime1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54901-C803-46F4-A45F-2C73F5C09AA8}" type="datetime1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B4B48-AB69-423E-8987-AA88AE0D226E}" type="datetime1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F4F7A-273D-41C0-BAB0-57E7056DAAEB}" type="datetime1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51E89-44BF-49AF-87BF-F6596A894B86}" type="datetime1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59E6-3173-435F-A097-FE610420AF19}" type="datetime1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AD18-B482-41D0-9B56-21E0A6879F16}" type="datetime1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6ECC-ED2B-443A-B7F4-298812EAF726}" type="datetime1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21071-50A0-4FB9-90B4-FBD739059AC3}" type="datetime1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D5AA2-3223-4CA1-8028-01D0AE9298E8}" type="datetime1">
              <a:rPr lang="ru-RU" smtClean="0"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06FD5-38F4-482F-8BD0-C5A4811C3141}" type="datetime1">
              <a:rPr lang="ru-RU" smtClean="0"/>
              <a:t>28.08.2015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D642A-CC4D-414D-ADDE-E317B31EDEA9}" type="datetime1">
              <a:rPr lang="ru-RU" smtClean="0"/>
              <a:t>28.08.2015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F5BE5-0C68-40F5-8838-3DBFB664E49B}" type="datetime1">
              <a:rPr lang="ru-RU" smtClean="0"/>
              <a:t>28.08.2015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9E3A-18E0-4CB1-97EF-F179B3FD788D}" type="datetime1">
              <a:rPr lang="ru-RU" smtClean="0"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2F86D-4E70-4310-A5C9-EE2DF5B0D0F9}" type="datetime1">
              <a:rPr lang="ru-RU" smtClean="0"/>
              <a:t>28.08.2015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DEE8DF-2608-4D7A-8BA4-0AEFBF34D993}" type="datetime1">
              <a:rPr lang="ru-RU" smtClean="0"/>
              <a:t>28.08.2015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www.arxiv.uz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652F81-C764-4C11-8795-AAAABE7D6F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Qo‘shma</a:t>
            </a:r>
            <a:r>
              <a:rPr lang="en-US" b="1" dirty="0">
                <a:solidFill>
                  <a:srgbClr val="FF0000"/>
                </a:solidFill>
              </a:rPr>
              <a:t> gap </a:t>
            </a:r>
            <a:r>
              <a:rPr lang="en-US" b="1" dirty="0" err="1">
                <a:solidFill>
                  <a:srgbClr val="FF0000"/>
                </a:solidFill>
              </a:rPr>
              <a:t>haqida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umumiy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ma’lumot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2420888"/>
            <a:ext cx="8064896" cy="38164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Ikki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yoki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undan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ortiq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sodda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mazmun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grammatik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ohang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jihatidan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birikuvidan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tuzilgan</a:t>
            </a:r>
            <a:r>
              <a:rPr lang="en-US" b="1" dirty="0">
                <a:solidFill>
                  <a:srgbClr val="002060"/>
                </a:solidFill>
              </a:rPr>
              <a:t> gap 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gap </a:t>
            </a:r>
            <a:r>
              <a:rPr lang="en-US" b="1" dirty="0" err="1">
                <a:solidFill>
                  <a:srgbClr val="002060"/>
                </a:solidFill>
              </a:rPr>
              <a:t>deyiladi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Eshik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sekin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ochildi-yu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Qalandarovning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yuzi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ko‘rindi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Sodda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gap </a:t>
            </a:r>
            <a:r>
              <a:rPr lang="en-US" b="1" dirty="0" err="1">
                <a:solidFill>
                  <a:srgbClr val="002060"/>
                </a:solidFill>
              </a:rPr>
              <a:t>tarkibida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bitta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kesim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birligi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ishtirok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etsa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gap </a:t>
            </a:r>
            <a:r>
              <a:rPr lang="en-US" b="1" dirty="0" err="1">
                <a:solidFill>
                  <a:srgbClr val="002060"/>
                </a:solidFill>
              </a:rPr>
              <a:t>tarkibida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ikki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undan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ortiq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kesim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birligi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qatnashadi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gap </a:t>
            </a:r>
            <a:r>
              <a:rPr lang="en-US" b="1" dirty="0" err="1">
                <a:solidFill>
                  <a:srgbClr val="002060"/>
                </a:solidFill>
              </a:rPr>
              <a:t>tarkibidagi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sodda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o‘zaro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bog‘lovchilar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yuklamalar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ko‘makchilar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fe’l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shakllari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hamda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ohang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orqali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bog‘lanadi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0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5" cy="5688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Mazmun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munosabati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vositalarining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qo‘llanishiga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ko‘ra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 3 </a:t>
            </a:r>
            <a:r>
              <a:rPr lang="en-US" b="1" dirty="0" err="1">
                <a:solidFill>
                  <a:srgbClr val="002060"/>
                </a:solidFill>
              </a:rPr>
              <a:t>xil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bo‘ladi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ergash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bog‘lovchisiz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Ayrim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darsliklarda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quyidagi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guruhlarga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bo‘linadi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1</a:t>
            </a:r>
            <a:r>
              <a:rPr lang="en-US" b="1" dirty="0">
                <a:solidFill>
                  <a:srgbClr val="002060"/>
                </a:solidFill>
              </a:rPr>
              <a:t>) </a:t>
            </a:r>
            <a:r>
              <a:rPr lang="en-US" b="1" dirty="0" err="1">
                <a:solidFill>
                  <a:srgbClr val="002060"/>
                </a:solidFill>
              </a:rPr>
              <a:t>Teng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vositasida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2) </a:t>
            </a:r>
            <a:r>
              <a:rPr lang="en-US" b="1" dirty="0" err="1">
                <a:solidFill>
                  <a:srgbClr val="002060"/>
                </a:solidFill>
              </a:rPr>
              <a:t>Ergashtiruvchi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vositasida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3</a:t>
            </a:r>
            <a:r>
              <a:rPr lang="en-US" b="1" dirty="0">
                <a:solidFill>
                  <a:srgbClr val="002060"/>
                </a:solidFill>
              </a:rPr>
              <a:t>) </a:t>
            </a:r>
            <a:r>
              <a:rPr lang="en-US" b="1" dirty="0" err="1">
                <a:solidFill>
                  <a:srgbClr val="002060"/>
                </a:solidFill>
              </a:rPr>
              <a:t>Bog‘lovchi-yuklamalar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vositasida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4</a:t>
            </a:r>
            <a:r>
              <a:rPr lang="en-US" b="1" dirty="0">
                <a:solidFill>
                  <a:srgbClr val="002060"/>
                </a:solidFill>
              </a:rPr>
              <a:t>) </a:t>
            </a:r>
            <a:r>
              <a:rPr lang="en-US" b="1" dirty="0" err="1">
                <a:solidFill>
                  <a:srgbClr val="002060"/>
                </a:solidFill>
              </a:rPr>
              <a:t>Nisbiy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so‘zlar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vositasida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5) </a:t>
            </a:r>
            <a:r>
              <a:rPr lang="en-US" b="1" dirty="0" err="1">
                <a:solidFill>
                  <a:srgbClr val="002060"/>
                </a:solidFill>
              </a:rPr>
              <a:t>Faqat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ohang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vositasida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5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Ergash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va</a:t>
            </a:r>
            <a:r>
              <a:rPr lang="en-US" b="1" dirty="0">
                <a:solidFill>
                  <a:srgbClr val="FF0000"/>
                </a:solidFill>
              </a:rPr>
              <a:t> bosh </a:t>
            </a:r>
            <a:r>
              <a:rPr lang="en-US" b="1" dirty="0" err="1">
                <a:solidFill>
                  <a:srgbClr val="FF0000"/>
                </a:solidFill>
              </a:rPr>
              <a:t>gaplar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haqida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ma’lumot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2420888"/>
            <a:ext cx="8064896" cy="38884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Birdan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ortiq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sodda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mazmun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jihatdan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tobe-hokim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munosabati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asosai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ya’ni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birining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boshqasiga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ergashishidan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tuzilgan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gap </a:t>
            </a:r>
            <a:r>
              <a:rPr lang="en-US" b="1" dirty="0" err="1">
                <a:solidFill>
                  <a:srgbClr val="002060"/>
                </a:solidFill>
              </a:rPr>
              <a:t>ergash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gap </a:t>
            </a:r>
            <a:r>
              <a:rPr lang="en-US" b="1" dirty="0" err="1">
                <a:solidFill>
                  <a:srgbClr val="002060"/>
                </a:solidFill>
              </a:rPr>
              <a:t>deyiladi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Ildiz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oziq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bersa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novda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ko‘karar</a:t>
            </a:r>
            <a:r>
              <a:rPr lang="en-US" b="1" i="1" dirty="0">
                <a:solidFill>
                  <a:srgbClr val="002060"/>
                </a:solidFill>
              </a:rPr>
              <a:t>. </a:t>
            </a:r>
            <a:r>
              <a:rPr lang="ru-RU" b="1" dirty="0" err="1">
                <a:solidFill>
                  <a:srgbClr val="002060"/>
                </a:solidFill>
              </a:rPr>
              <a:t>Ergashgan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gapda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bosh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va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ergash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bo‘ladi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Mazmuni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izohlanadigan</a:t>
            </a:r>
            <a:r>
              <a:rPr lang="en-US" b="1" dirty="0">
                <a:solidFill>
                  <a:srgbClr val="002060"/>
                </a:solidFill>
              </a:rPr>
              <a:t> gap bosh gap </a:t>
            </a:r>
            <a:r>
              <a:rPr lang="en-US" b="1" dirty="0" err="1">
                <a:solidFill>
                  <a:srgbClr val="002060"/>
                </a:solidFill>
              </a:rPr>
              <a:t>hisoblanadi</a:t>
            </a:r>
            <a:r>
              <a:rPr lang="en-US" b="1" dirty="0">
                <a:solidFill>
                  <a:srgbClr val="002060"/>
                </a:solidFill>
              </a:rPr>
              <a:t>. Bosh </a:t>
            </a:r>
            <a:r>
              <a:rPr lang="en-US" b="1" dirty="0" err="1">
                <a:solidFill>
                  <a:srgbClr val="002060"/>
                </a:solidFill>
              </a:rPr>
              <a:t>gapga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ergashib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uning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mazmunini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izohlab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kelgan</a:t>
            </a:r>
            <a:r>
              <a:rPr lang="en-US" b="1" dirty="0">
                <a:solidFill>
                  <a:srgbClr val="002060"/>
                </a:solidFill>
              </a:rPr>
              <a:t> gap </a:t>
            </a:r>
            <a:r>
              <a:rPr lang="en-US" b="1" dirty="0" err="1">
                <a:solidFill>
                  <a:srgbClr val="002060"/>
                </a:solidFill>
              </a:rPr>
              <a:t>ergash</a:t>
            </a:r>
            <a:r>
              <a:rPr lang="en-US" b="1" dirty="0">
                <a:solidFill>
                  <a:srgbClr val="002060"/>
                </a:solidFill>
              </a:rPr>
              <a:t> gap </a:t>
            </a:r>
            <a:r>
              <a:rPr lang="en-US" b="1" dirty="0" err="1">
                <a:solidFill>
                  <a:srgbClr val="002060"/>
                </a:solidFill>
              </a:rPr>
              <a:t>deyiladi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Hamma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yig‘ilgach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majlis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boshlandi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r>
              <a:rPr lang="en-US" b="1" dirty="0">
                <a:solidFill>
                  <a:srgbClr val="002060"/>
                </a:solidFill>
              </a:rPr>
              <a:t> Bu </a:t>
            </a:r>
            <a:r>
              <a:rPr lang="en-US" b="1" dirty="0" err="1">
                <a:solidFill>
                  <a:srgbClr val="002060"/>
                </a:solidFill>
              </a:rPr>
              <a:t>gapda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i="1" dirty="0" err="1">
                <a:solidFill>
                  <a:srgbClr val="002060"/>
                </a:solidFill>
              </a:rPr>
              <a:t>Hamma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yig‘ilgach</a:t>
            </a:r>
            <a:r>
              <a:rPr lang="en-US" b="1" dirty="0" err="1">
                <a:solidFill>
                  <a:srgbClr val="002060"/>
                </a:solidFill>
              </a:rPr>
              <a:t>gapi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ergash</a:t>
            </a:r>
            <a:r>
              <a:rPr lang="en-US" b="1" dirty="0">
                <a:solidFill>
                  <a:srgbClr val="002060"/>
                </a:solidFill>
              </a:rPr>
              <a:t> gap </a:t>
            </a:r>
            <a:r>
              <a:rPr lang="en-US" b="1" dirty="0" err="1">
                <a:solidFill>
                  <a:srgbClr val="002060"/>
                </a:solidFill>
              </a:rPr>
              <a:t>bo‘lib</a:t>
            </a:r>
            <a:r>
              <a:rPr lang="en-US" b="1" dirty="0">
                <a:solidFill>
                  <a:srgbClr val="002060"/>
                </a:solidFill>
              </a:rPr>
              <a:t>, </a:t>
            </a:r>
            <a:r>
              <a:rPr lang="en-US" b="1" i="1" dirty="0" err="1">
                <a:solidFill>
                  <a:srgbClr val="002060"/>
                </a:solidFill>
              </a:rPr>
              <a:t>Majlis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boshlandi</a:t>
            </a:r>
            <a:r>
              <a:rPr lang="en-US" b="1" i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degan</a:t>
            </a:r>
            <a:r>
              <a:rPr lang="en-US" b="1" dirty="0">
                <a:solidFill>
                  <a:srgbClr val="002060"/>
                </a:solidFill>
              </a:rPr>
              <a:t> gap bosh gap </a:t>
            </a:r>
            <a:r>
              <a:rPr lang="en-US" b="1" dirty="0" err="1">
                <a:solidFill>
                  <a:srgbClr val="002060"/>
                </a:solidFill>
              </a:rPr>
              <a:t>orqali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ifodalangan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voqea-hodisaning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bajarilish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paytini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izohlab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kelgan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8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64895" cy="56886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Ergash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gap bosh </a:t>
            </a:r>
            <a:r>
              <a:rPr lang="en-US" b="1" dirty="0" err="1">
                <a:solidFill>
                  <a:srgbClr val="002060"/>
                </a:solidFill>
              </a:rPr>
              <a:t>gapni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butunicha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yoki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biror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bo‘lagini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izohlaydi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Rais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kirgach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hamma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tinchlandi</a:t>
            </a:r>
            <a:r>
              <a:rPr lang="en-US" b="1" i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gapida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ergash</a:t>
            </a:r>
            <a:r>
              <a:rPr lang="en-US" b="1" dirty="0">
                <a:solidFill>
                  <a:srgbClr val="002060"/>
                </a:solidFill>
              </a:rPr>
              <a:t> gap bosh </a:t>
            </a:r>
            <a:r>
              <a:rPr lang="en-US" b="1" dirty="0" err="1">
                <a:solidFill>
                  <a:srgbClr val="002060"/>
                </a:solidFill>
              </a:rPr>
              <a:t>gapni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butunicha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izohlayapti</a:t>
            </a:r>
            <a:r>
              <a:rPr lang="en-US" b="1" dirty="0">
                <a:solidFill>
                  <a:srgbClr val="002060"/>
                </a:solidFill>
              </a:rPr>
              <a:t>. </a:t>
            </a:r>
            <a:r>
              <a:rPr lang="en-US" b="1" i="1" dirty="0" err="1">
                <a:solidFill>
                  <a:srgbClr val="002060"/>
                </a:solidFill>
              </a:rPr>
              <a:t>Siz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shuni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unutmangki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kurashchilar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yolg‘iz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emas</a:t>
            </a:r>
            <a:r>
              <a:rPr lang="en-US" b="1" i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gapida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esa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ergash</a:t>
            </a:r>
            <a:r>
              <a:rPr lang="en-US" b="1" dirty="0">
                <a:solidFill>
                  <a:srgbClr val="002060"/>
                </a:solidFill>
              </a:rPr>
              <a:t> gap bosh gap </a:t>
            </a:r>
            <a:r>
              <a:rPr lang="en-US" b="1" dirty="0" err="1">
                <a:solidFill>
                  <a:srgbClr val="002060"/>
                </a:solidFill>
              </a:rPr>
              <a:t>tarkibidagi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olmosh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bilan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ifodalangan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to‘ldiruvchini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i="1" dirty="0">
                <a:solidFill>
                  <a:srgbClr val="002060"/>
                </a:solidFill>
              </a:rPr>
              <a:t>(</a:t>
            </a:r>
            <a:r>
              <a:rPr lang="en-US" b="1" i="1" dirty="0" err="1">
                <a:solidFill>
                  <a:srgbClr val="002060"/>
                </a:solidFill>
              </a:rPr>
              <a:t>shuni</a:t>
            </a:r>
            <a:r>
              <a:rPr lang="en-US" b="1" i="1" dirty="0">
                <a:solidFill>
                  <a:srgbClr val="002060"/>
                </a:solidFill>
              </a:rPr>
              <a:t>)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izohlayapti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>
                <a:solidFill>
                  <a:srgbClr val="002060"/>
                </a:solidFill>
              </a:rPr>
              <a:t>Ergash</a:t>
            </a:r>
            <a:r>
              <a:rPr lang="en-US" b="1" dirty="0">
                <a:solidFill>
                  <a:srgbClr val="002060"/>
                </a:solidFill>
              </a:rPr>
              <a:t> gap bosh </a:t>
            </a:r>
            <a:r>
              <a:rPr lang="en-US" b="1" dirty="0" err="1">
                <a:solidFill>
                  <a:srgbClr val="002060"/>
                </a:solidFill>
              </a:rPr>
              <a:t>gapdan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oldin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undan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keyin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yoki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ichida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kela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oladi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O‘qituvchi</a:t>
            </a:r>
            <a:r>
              <a:rPr lang="en-US" b="1" i="1" dirty="0">
                <a:solidFill>
                  <a:srgbClr val="002060"/>
                </a:solidFill>
              </a:rPr>
              <a:t>, </a:t>
            </a:r>
            <a:r>
              <a:rPr lang="en-US" b="1" i="1" u="sng" dirty="0" err="1">
                <a:solidFill>
                  <a:srgbClr val="002060"/>
                </a:solidFill>
              </a:rPr>
              <a:t>qo‘ng‘iroq</a:t>
            </a:r>
            <a:r>
              <a:rPr lang="en-US" b="1" i="1" u="sng" dirty="0">
                <a:solidFill>
                  <a:srgbClr val="002060"/>
                </a:solidFill>
              </a:rPr>
              <a:t> </a:t>
            </a:r>
            <a:r>
              <a:rPr lang="en-US" b="1" i="1" u="sng" dirty="0" err="1">
                <a:solidFill>
                  <a:srgbClr val="002060"/>
                </a:solidFill>
              </a:rPr>
              <a:t>chalingach</a:t>
            </a:r>
            <a:r>
              <a:rPr lang="en-US" b="1" i="1" u="sng" dirty="0">
                <a:solidFill>
                  <a:srgbClr val="002060"/>
                </a:solidFill>
              </a:rPr>
              <a:t>,</a:t>
            </a:r>
            <a:r>
              <a:rPr lang="en-US" b="1" i="1" dirty="0">
                <a:solidFill>
                  <a:srgbClr val="002060"/>
                </a:solidFill>
              </a:rPr>
              <a:t> </a:t>
            </a:r>
            <a:r>
              <a:rPr lang="en-US" b="1" i="1" dirty="0" err="1">
                <a:solidFill>
                  <a:srgbClr val="002060"/>
                </a:solidFill>
              </a:rPr>
              <a:t>sinfga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kirdi</a:t>
            </a:r>
            <a:r>
              <a:rPr lang="en-US" b="1" i="1" dirty="0">
                <a:solidFill>
                  <a:srgbClr val="002060"/>
                </a:solidFill>
              </a:rPr>
              <a:t>. Bu </a:t>
            </a:r>
            <a:r>
              <a:rPr lang="en-US" b="1" i="1" dirty="0" err="1">
                <a:solidFill>
                  <a:srgbClr val="002060"/>
                </a:solidFill>
              </a:rPr>
              <a:t>gapda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ergash</a:t>
            </a:r>
            <a:r>
              <a:rPr lang="en-US" b="1" i="1" dirty="0">
                <a:solidFill>
                  <a:srgbClr val="002060"/>
                </a:solidFill>
              </a:rPr>
              <a:t> gap bosh gap </a:t>
            </a:r>
            <a:r>
              <a:rPr lang="en-US" b="1" i="1" dirty="0" err="1">
                <a:solidFill>
                  <a:srgbClr val="002060"/>
                </a:solidFill>
              </a:rPr>
              <a:t>ichida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qolgan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</a:rPr>
              <a:t>Ergash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gaplar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bosh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gaplarga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i="1" dirty="0" err="1">
                <a:solidFill>
                  <a:srgbClr val="002060"/>
                </a:solidFill>
              </a:rPr>
              <a:t>chunki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shuning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uchun</a:t>
            </a:r>
            <a:r>
              <a:rPr lang="ru-RU" b="1" i="1" dirty="0">
                <a:solidFill>
                  <a:srgbClr val="002060"/>
                </a:solidFill>
              </a:rPr>
              <a:t>, -</a:t>
            </a:r>
            <a:r>
              <a:rPr lang="ru-RU" b="1" i="1" dirty="0" err="1">
                <a:solidFill>
                  <a:srgbClr val="002060"/>
                </a:solidFill>
              </a:rPr>
              <a:t>ki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agar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garchi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mabodo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go‘yo</a:t>
            </a:r>
            <a:r>
              <a:rPr lang="ru-RU" b="1" i="1" dirty="0">
                <a:solidFill>
                  <a:srgbClr val="002060"/>
                </a:solidFill>
              </a:rPr>
              <a:t>(</a:t>
            </a:r>
            <a:r>
              <a:rPr lang="ru-RU" b="1" i="1" dirty="0" err="1">
                <a:solidFill>
                  <a:srgbClr val="002060"/>
                </a:solidFill>
              </a:rPr>
              <a:t>ki</a:t>
            </a:r>
            <a:r>
              <a:rPr lang="ru-RU" b="1" i="1" dirty="0">
                <a:solidFill>
                  <a:srgbClr val="002060"/>
                </a:solidFill>
              </a:rPr>
              <a:t>) </a:t>
            </a:r>
            <a:r>
              <a:rPr lang="ru-RU" b="1" dirty="0">
                <a:solidFill>
                  <a:srgbClr val="002060"/>
                </a:solidFill>
              </a:rPr>
              <a:t>(</a:t>
            </a:r>
            <a:r>
              <a:rPr lang="ru-RU" b="1" dirty="0" err="1">
                <a:solidFill>
                  <a:srgbClr val="002060"/>
                </a:solidFill>
              </a:rPr>
              <a:t>ayrim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darsliklarda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i="1" dirty="0" err="1">
                <a:solidFill>
                  <a:srgbClr val="002060"/>
                </a:solidFill>
              </a:rPr>
              <a:t>go‘yo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bog‘lovchisi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u="sng" dirty="0" err="1">
                <a:solidFill>
                  <a:srgbClr val="002060"/>
                </a:solidFill>
              </a:rPr>
              <a:t>bog‘lovchi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vazifasidagi</a:t>
            </a:r>
            <a:r>
              <a:rPr lang="ru-RU" b="1" u="sng" dirty="0">
                <a:solidFill>
                  <a:srgbClr val="002060"/>
                </a:solidFill>
              </a:rPr>
              <a:t> </a:t>
            </a:r>
            <a:r>
              <a:rPr lang="ru-RU" b="1" u="sng" dirty="0" err="1">
                <a:solidFill>
                  <a:srgbClr val="002060"/>
                </a:solidFill>
              </a:rPr>
              <a:t>so‘z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deb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atalgan</a:t>
            </a:r>
            <a:r>
              <a:rPr lang="ru-RU" b="1" dirty="0">
                <a:solidFill>
                  <a:srgbClr val="002060"/>
                </a:solidFill>
              </a:rPr>
              <a:t>) </a:t>
            </a:r>
            <a:r>
              <a:rPr lang="ru-RU" b="1" dirty="0" err="1">
                <a:solidFill>
                  <a:srgbClr val="002060"/>
                </a:solidFill>
              </a:rPr>
              <a:t>kabi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ergashtiruvchi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bog‘lovchilar</a:t>
            </a:r>
            <a:r>
              <a:rPr lang="ru-RU" b="1" dirty="0">
                <a:solidFill>
                  <a:srgbClr val="002060"/>
                </a:solidFill>
              </a:rPr>
              <a:t>, </a:t>
            </a:r>
            <a:r>
              <a:rPr lang="ru-RU" b="1" dirty="0" err="1">
                <a:solidFill>
                  <a:srgbClr val="002060"/>
                </a:solidFill>
              </a:rPr>
              <a:t>fe’lning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ravishdosh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sifatdosh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harakat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nomi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shakllari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shuningdek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yuklama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ko‘makchilar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ko‘makchili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qurilmalar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i="1" dirty="0">
                <a:solidFill>
                  <a:srgbClr val="002060"/>
                </a:solidFill>
              </a:rPr>
              <a:t>(</a:t>
            </a:r>
            <a:r>
              <a:rPr lang="ru-RU" b="1" i="1" dirty="0" err="1">
                <a:solidFill>
                  <a:srgbClr val="002060"/>
                </a:solidFill>
              </a:rPr>
              <a:t>shuning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uchun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shu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sababli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shu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tufayli</a:t>
            </a:r>
            <a:r>
              <a:rPr lang="ru-RU" b="1" i="1" dirty="0">
                <a:solidFill>
                  <a:srgbClr val="002060"/>
                </a:solidFill>
              </a:rPr>
              <a:t>), </a:t>
            </a:r>
            <a:r>
              <a:rPr lang="ru-RU" b="1" dirty="0" err="1">
                <a:solidFill>
                  <a:srgbClr val="002060"/>
                </a:solidFill>
              </a:rPr>
              <a:t>turli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vazifadagi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ko‘rsatish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olmoshlari</a:t>
            </a:r>
            <a:r>
              <a:rPr lang="ru-RU" b="1" dirty="0">
                <a:solidFill>
                  <a:srgbClr val="002060"/>
                </a:solidFill>
              </a:rPr>
              <a:t>, </a:t>
            </a:r>
            <a:r>
              <a:rPr lang="ru-RU" b="1" i="1" dirty="0" err="1">
                <a:solidFill>
                  <a:srgbClr val="002060"/>
                </a:solidFill>
              </a:rPr>
              <a:t>kim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– </a:t>
            </a:r>
            <a:r>
              <a:rPr lang="ru-RU" b="1" i="1" dirty="0">
                <a:solidFill>
                  <a:srgbClr val="002060"/>
                </a:solidFill>
              </a:rPr>
              <a:t>u, </a:t>
            </a:r>
            <a:r>
              <a:rPr lang="ru-RU" b="1" i="1" dirty="0" err="1">
                <a:solidFill>
                  <a:srgbClr val="002060"/>
                </a:solidFill>
              </a:rPr>
              <a:t>qanday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– </a:t>
            </a:r>
            <a:r>
              <a:rPr lang="ru-RU" b="1" i="1" dirty="0" err="1">
                <a:solidFill>
                  <a:srgbClr val="002060"/>
                </a:solidFill>
              </a:rPr>
              <a:t>shunday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qancha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– </a:t>
            </a:r>
            <a:r>
              <a:rPr lang="ru-RU" b="1" i="1" dirty="0" err="1">
                <a:solidFill>
                  <a:srgbClr val="002060"/>
                </a:solidFill>
              </a:rPr>
              <a:t>shuncha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qaysi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– </a:t>
            </a:r>
            <a:r>
              <a:rPr lang="ru-RU" b="1" i="1" dirty="0" err="1">
                <a:solidFill>
                  <a:srgbClr val="002060"/>
                </a:solidFill>
              </a:rPr>
              <a:t>o‘sha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qayerda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– </a:t>
            </a:r>
            <a:r>
              <a:rPr lang="ru-RU" b="1" i="1" dirty="0">
                <a:solidFill>
                  <a:srgbClr val="002060"/>
                </a:solidFill>
              </a:rPr>
              <a:t>u </a:t>
            </a:r>
            <a:r>
              <a:rPr lang="ru-RU" b="1" i="1" dirty="0" err="1">
                <a:solidFill>
                  <a:srgbClr val="002060"/>
                </a:solidFill>
              </a:rPr>
              <a:t>yerda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kabi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bir-biriga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ishora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ma’nosini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bildiradigan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so‘roq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olmoshlari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va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ko‘rsatish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olmoshlaridan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iborat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nisbiy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so‘zlar</a:t>
            </a:r>
            <a:r>
              <a:rPr lang="ru-RU" b="1" dirty="0">
                <a:solidFill>
                  <a:srgbClr val="002060"/>
                </a:solidFill>
              </a:rPr>
              <a:t>, </a:t>
            </a:r>
            <a:r>
              <a:rPr lang="ru-RU" b="1" i="1" dirty="0" err="1">
                <a:solidFill>
                  <a:srgbClr val="002060"/>
                </a:solidFill>
              </a:rPr>
              <a:t>sababli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tufayli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deb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so‘zlari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orqali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bog‘lanadi</a:t>
            </a:r>
            <a:r>
              <a:rPr lang="ru-RU" b="1" dirty="0">
                <a:solidFill>
                  <a:srgbClr val="002060"/>
                </a:solidFill>
              </a:rPr>
              <a:t>: </a:t>
            </a:r>
            <a:r>
              <a:rPr lang="ru-RU" b="1" i="1" dirty="0">
                <a:solidFill>
                  <a:srgbClr val="002060"/>
                </a:solidFill>
              </a:rPr>
              <a:t>1) </a:t>
            </a:r>
            <a:r>
              <a:rPr lang="ru-RU" b="1" i="1" dirty="0" err="1">
                <a:solidFill>
                  <a:srgbClr val="002060"/>
                </a:solidFill>
              </a:rPr>
              <a:t>Biz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kitobni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sevamiz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chunki</a:t>
            </a:r>
            <a:r>
              <a:rPr lang="ru-RU" b="1" i="1" dirty="0">
                <a:solidFill>
                  <a:srgbClr val="002060"/>
                </a:solidFill>
              </a:rPr>
              <a:t> u </a:t>
            </a:r>
            <a:r>
              <a:rPr lang="ru-RU" b="1" i="1" dirty="0" err="1">
                <a:solidFill>
                  <a:srgbClr val="002060"/>
                </a:solidFill>
              </a:rPr>
              <a:t>bilim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manbaidir</a:t>
            </a:r>
            <a:r>
              <a:rPr lang="ru-RU" b="1" i="1" dirty="0">
                <a:solidFill>
                  <a:srgbClr val="002060"/>
                </a:solidFill>
              </a:rPr>
              <a:t>. 2) </a:t>
            </a:r>
            <a:r>
              <a:rPr lang="ru-RU" b="1" i="1" dirty="0" err="1">
                <a:solidFill>
                  <a:srgbClr val="002060"/>
                </a:solidFill>
              </a:rPr>
              <a:t>Hosil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to‘kin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bo‘lsa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to‘ylar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to‘xtamas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7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Bog‘lovchisiz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qo‘shma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gaplar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064895" cy="38884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</a:rPr>
              <a:t>Maxsus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bog‘lovchi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vositalarsiz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asosan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ohang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yordamida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birikkan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sodda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gaplardan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tuzilgan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qo‘shma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gaplar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bog‘lovchisiz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qo‘shma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gaplar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deyiladi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b="1" dirty="0" err="1">
                <a:solidFill>
                  <a:srgbClr val="002060"/>
                </a:solidFill>
              </a:rPr>
              <a:t>Bunday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qo‘shma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qismlari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ohangdan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tashqari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ayrim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so‘zlarning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takrorlanishi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gap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qurilishi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umumiy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bo‘laklar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vositasida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birikadi</a:t>
            </a:r>
            <a:r>
              <a:rPr lang="ru-RU" b="1" dirty="0">
                <a:solidFill>
                  <a:srgbClr val="002060"/>
                </a:solidFill>
              </a:rPr>
              <a:t>: </a:t>
            </a:r>
            <a:r>
              <a:rPr lang="ru-RU" b="1" i="1" dirty="0" err="1">
                <a:solidFill>
                  <a:srgbClr val="002060"/>
                </a:solidFill>
              </a:rPr>
              <a:t>Kech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kirdi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tevarak-atrofga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qorong‘ulik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tusha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boshladi</a:t>
            </a:r>
            <a:r>
              <a:rPr lang="ru-RU" b="1" i="1" dirty="0">
                <a:solidFill>
                  <a:srgbClr val="002060"/>
                </a:solidFill>
              </a:rPr>
              <a:t>. </a:t>
            </a:r>
            <a:r>
              <a:rPr lang="ru-RU" b="1" dirty="0" err="1">
                <a:solidFill>
                  <a:srgbClr val="002060"/>
                </a:solidFill>
              </a:rPr>
              <a:t>Bu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qo‘shma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gapdagi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sodda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gaplar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o‘zaro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faqat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ohang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yordamida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bog‘langan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ularning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o‘rnini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almashtirib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bo‘lmaydi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1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992887" cy="561662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Bog‘lovchisiz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quyidagi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turlarga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bo‘linadi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Bog‘langan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sinonim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bo‘lgan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bog‘lovchisiz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gap: </a:t>
            </a:r>
            <a:r>
              <a:rPr lang="en-US" b="1" i="1" dirty="0" err="1">
                <a:solidFill>
                  <a:srgbClr val="002060"/>
                </a:solidFill>
              </a:rPr>
              <a:t>Tig</a:t>
            </a:r>
            <a:r>
              <a:rPr lang="en-US" b="1" i="1" dirty="0">
                <a:solidFill>
                  <a:srgbClr val="002060"/>
                </a:solidFill>
              </a:rPr>
              <a:t>’ </a:t>
            </a:r>
            <a:r>
              <a:rPr lang="en-US" b="1" i="1" dirty="0" err="1">
                <a:solidFill>
                  <a:srgbClr val="002060"/>
                </a:solidFill>
              </a:rPr>
              <a:t>yarasi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tuzaladi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til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yarasi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tuzalmaydi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Ergashgan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sinonim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bo‘lgan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bog‘lovchisiz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gap: </a:t>
            </a:r>
            <a:r>
              <a:rPr lang="en-US" b="1" i="1" dirty="0" err="1">
                <a:solidFill>
                  <a:srgbClr val="002060"/>
                </a:solidFill>
              </a:rPr>
              <a:t>Qor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yog‘di</a:t>
            </a:r>
            <a:r>
              <a:rPr lang="en-US" b="1" i="1" dirty="0">
                <a:solidFill>
                  <a:srgbClr val="002060"/>
                </a:solidFill>
              </a:rPr>
              <a:t> </a:t>
            </a:r>
            <a:r>
              <a:rPr lang="en-US" b="1" dirty="0">
                <a:solidFill>
                  <a:srgbClr val="002060"/>
                </a:solidFill>
              </a:rPr>
              <a:t>– </a:t>
            </a:r>
            <a:r>
              <a:rPr lang="en-US" b="1" i="1" dirty="0">
                <a:solidFill>
                  <a:srgbClr val="002060"/>
                </a:solidFill>
              </a:rPr>
              <a:t>don </a:t>
            </a:r>
            <a:r>
              <a:rPr lang="en-US" b="1" i="1" dirty="0" err="1">
                <a:solidFill>
                  <a:srgbClr val="002060"/>
                </a:solidFill>
              </a:rPr>
              <a:t>yog‘di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  <a:r>
              <a:rPr lang="ru-RU" b="1" i="1" dirty="0">
                <a:solidFill>
                  <a:srgbClr val="002060"/>
                </a:solidFill>
              </a:rPr>
              <a:t>(</a:t>
            </a:r>
            <a:r>
              <a:rPr lang="ru-RU" b="1" i="1" dirty="0" err="1">
                <a:solidFill>
                  <a:srgbClr val="002060"/>
                </a:solidFill>
              </a:rPr>
              <a:t>O‘xshatish</a:t>
            </a:r>
            <a:r>
              <a:rPr lang="ru-RU" b="1" i="1" dirty="0">
                <a:solidFill>
                  <a:srgbClr val="002060"/>
                </a:solidFill>
              </a:rPr>
              <a:t>)</a:t>
            </a:r>
            <a:endParaRPr lang="ru-RU" b="1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</a:rPr>
              <a:t>Bog‘lovchili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qo‘shma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gapga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sinonim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bo‘lmagan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bog‘lovchisiz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qo‘shma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</a:t>
            </a:r>
            <a:r>
              <a:rPr lang="ru-RU" b="1" dirty="0">
                <a:solidFill>
                  <a:srgbClr val="002060"/>
                </a:solidFill>
              </a:rPr>
              <a:t>: </a:t>
            </a:r>
            <a:r>
              <a:rPr lang="ru-RU" b="1" i="1" dirty="0" err="1">
                <a:solidFill>
                  <a:srgbClr val="002060"/>
                </a:solidFill>
              </a:rPr>
              <a:t>Xushxabar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olib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keldim</a:t>
            </a:r>
            <a:r>
              <a:rPr lang="ru-RU" b="1" i="1" dirty="0">
                <a:solidFill>
                  <a:srgbClr val="002060"/>
                </a:solidFill>
              </a:rPr>
              <a:t>: </a:t>
            </a:r>
            <a:r>
              <a:rPr lang="ru-RU" b="1" i="1" dirty="0" err="1">
                <a:solidFill>
                  <a:srgbClr val="002060"/>
                </a:solidFill>
              </a:rPr>
              <a:t>garnizon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yanchildi</a:t>
            </a:r>
            <a:r>
              <a:rPr lang="ru-RU" b="1" i="1" dirty="0">
                <a:solidFill>
                  <a:srgbClr val="002060"/>
                </a:solidFill>
              </a:rPr>
              <a:t>. (</a:t>
            </a:r>
            <a:r>
              <a:rPr lang="ru-RU" b="1" i="1" dirty="0" err="1">
                <a:solidFill>
                  <a:srgbClr val="002060"/>
                </a:solidFill>
              </a:rPr>
              <a:t>Sh</a:t>
            </a:r>
            <a:r>
              <a:rPr lang="ru-RU" b="1" i="1" dirty="0">
                <a:solidFill>
                  <a:srgbClr val="002060"/>
                </a:solidFill>
              </a:rPr>
              <a:t>.)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Bog‘lovchisiz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tarkibida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tinish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belgilari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quyidagicha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qo‘llanadi</a:t>
            </a:r>
            <a:r>
              <a:rPr lang="en-US" b="1" dirty="0">
                <a:solidFill>
                  <a:srgbClr val="002060"/>
                </a:solidFill>
              </a:rPr>
              <a:t>:</a:t>
            </a:r>
            <a:endParaRPr lang="ru-RU" b="1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Agar </a:t>
            </a:r>
            <a:r>
              <a:rPr lang="en-US" b="1" dirty="0" err="1">
                <a:solidFill>
                  <a:srgbClr val="002060"/>
                </a:solidFill>
              </a:rPr>
              <a:t>bog‘lovchisiz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gap </a:t>
            </a:r>
            <a:r>
              <a:rPr lang="en-US" b="1" dirty="0" err="1">
                <a:solidFill>
                  <a:srgbClr val="002060"/>
                </a:solidFill>
              </a:rPr>
              <a:t>qismlari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paytda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yoki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ketma-ket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yuz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bergan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voqea-hodisalarni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ifodalasa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ular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orasiga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vergul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qo‘yiladi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Arava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g‘ijirlab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borar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aravakash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xirgoyisini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bir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zumga</a:t>
            </a:r>
            <a:r>
              <a:rPr lang="en-US" b="1" i="1" dirty="0">
                <a:solidFill>
                  <a:srgbClr val="002060"/>
                </a:solidFill>
              </a:rPr>
              <a:t> ham </a:t>
            </a:r>
            <a:r>
              <a:rPr lang="en-US" b="1" i="1" dirty="0" err="1">
                <a:solidFill>
                  <a:srgbClr val="002060"/>
                </a:solidFill>
              </a:rPr>
              <a:t>to‘xtatmas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edi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lv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Agar </a:t>
            </a:r>
            <a:r>
              <a:rPr lang="en-US" b="1" dirty="0" err="1">
                <a:solidFill>
                  <a:srgbClr val="002060"/>
                </a:solidFill>
              </a:rPr>
              <a:t>bog‘lovchisiz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gap </a:t>
            </a:r>
            <a:r>
              <a:rPr lang="en-US" b="1" dirty="0" err="1">
                <a:solidFill>
                  <a:srgbClr val="002060"/>
                </a:solidFill>
              </a:rPr>
              <a:t>qismlari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o‘zaro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mazmunan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bir-biridan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ancha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uzoq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bo‘lsa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ular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orasiga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nuqtali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vergul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qo‘yiladi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Yomg‘ir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chelakdan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quyganday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sharillab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yog‘ardi</a:t>
            </a:r>
            <a:r>
              <a:rPr lang="en-US" b="1" i="1" dirty="0">
                <a:solidFill>
                  <a:srgbClr val="002060"/>
                </a:solidFill>
              </a:rPr>
              <a:t>; </a:t>
            </a:r>
            <a:r>
              <a:rPr lang="en-US" b="1" i="1" dirty="0" err="1">
                <a:solidFill>
                  <a:srgbClr val="002060"/>
                </a:solidFill>
              </a:rPr>
              <a:t>uning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hayoli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uzoq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yoshlik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paytlarida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kezar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edi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  <a:r>
              <a:rPr lang="en-US" b="1" i="1" dirty="0" err="1">
                <a:solidFill>
                  <a:srgbClr val="002060"/>
                </a:solidFill>
              </a:rPr>
              <a:t>Politsmeyster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zinada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to‘xtadi</a:t>
            </a:r>
            <a:r>
              <a:rPr lang="en-US" b="1" i="1" dirty="0">
                <a:solidFill>
                  <a:srgbClr val="002060"/>
                </a:solidFill>
              </a:rPr>
              <a:t>; </a:t>
            </a:r>
            <a:r>
              <a:rPr lang="en-US" b="1" i="1" dirty="0" err="1">
                <a:solidFill>
                  <a:srgbClr val="002060"/>
                </a:solidFill>
              </a:rPr>
              <a:t>uning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basharasi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yovuz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quturgan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edi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  <a:r>
              <a:rPr lang="ru-RU" b="1" i="1" dirty="0">
                <a:solidFill>
                  <a:srgbClr val="002060"/>
                </a:solidFill>
              </a:rPr>
              <a:t>(O</a:t>
            </a:r>
            <a:r>
              <a:rPr lang="ru-RU" b="1" i="1" dirty="0" smtClean="0">
                <a:solidFill>
                  <a:srgbClr val="002060"/>
                </a:solidFill>
              </a:rPr>
              <a:t>.)</a:t>
            </a:r>
            <a:endParaRPr lang="en-US" b="1" i="1" dirty="0" smtClean="0">
              <a:solidFill>
                <a:srgbClr val="002060"/>
              </a:solidFill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</a:rPr>
              <a:t>Bog‘lovchisiz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qo‘shma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gapning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ikkinchi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qismi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birinchi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qismining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sababini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bildirsa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izohlasa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to‘ldirsa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ular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orasiga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ikki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nuqta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qo‘yiladi</a:t>
            </a:r>
            <a:r>
              <a:rPr lang="ru-RU" b="1" dirty="0">
                <a:solidFill>
                  <a:srgbClr val="002060"/>
                </a:solidFill>
              </a:rPr>
              <a:t>: </a:t>
            </a:r>
            <a:r>
              <a:rPr lang="ru-RU" b="1" i="1" dirty="0" err="1">
                <a:solidFill>
                  <a:srgbClr val="002060"/>
                </a:solidFill>
              </a:rPr>
              <a:t>Gap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shu</a:t>
            </a:r>
            <a:r>
              <a:rPr lang="ru-RU" b="1" i="1" dirty="0">
                <a:solidFill>
                  <a:srgbClr val="002060"/>
                </a:solidFill>
              </a:rPr>
              <a:t>: </a:t>
            </a:r>
            <a:r>
              <a:rPr lang="ru-RU" b="1" i="1" dirty="0" err="1">
                <a:solidFill>
                  <a:srgbClr val="002060"/>
                </a:solidFill>
              </a:rPr>
              <a:t>Ertaga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men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bilan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yo‘lga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chiqasiz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</a:rPr>
              <a:t>Agar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bog‘lovchisiz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qo‘shma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qismlari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o‘zaro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zidlik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o‘xshashlik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yoki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shart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munosabatiga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kirishgan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bo‘lsa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ular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orasiga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tire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qo‘yiladi</a:t>
            </a:r>
            <a:r>
              <a:rPr lang="ru-RU" b="1" dirty="0">
                <a:solidFill>
                  <a:srgbClr val="002060"/>
                </a:solidFill>
              </a:rPr>
              <a:t>: </a:t>
            </a:r>
            <a:r>
              <a:rPr lang="ru-RU" b="1" i="1" dirty="0" err="1">
                <a:solidFill>
                  <a:srgbClr val="002060"/>
                </a:solidFill>
              </a:rPr>
              <a:t>Qor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yog‘di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– </a:t>
            </a:r>
            <a:r>
              <a:rPr lang="ru-RU" b="1" i="1" dirty="0" err="1">
                <a:solidFill>
                  <a:srgbClr val="002060"/>
                </a:solidFill>
              </a:rPr>
              <a:t>don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yog‘di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Yoshim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yetmish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ikkida</a:t>
            </a:r>
            <a:r>
              <a:rPr lang="ru-RU" b="1" i="1" dirty="0">
                <a:solidFill>
                  <a:srgbClr val="002060"/>
                </a:solidFill>
              </a:rPr>
              <a:t> </a:t>
            </a:r>
            <a:r>
              <a:rPr lang="ru-RU" b="1" dirty="0">
                <a:solidFill>
                  <a:srgbClr val="002060"/>
                </a:solidFill>
              </a:rPr>
              <a:t>–</a:t>
            </a:r>
            <a:r>
              <a:rPr lang="ru-RU" b="1" i="1" dirty="0" err="1">
                <a:solidFill>
                  <a:srgbClr val="002060"/>
                </a:solidFill>
              </a:rPr>
              <a:t>o‘zim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yigitman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80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Bog‘langan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qo‘shma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gaplar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064895" cy="388843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Teng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munosabatdagi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sodda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o‘zaro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teng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yordamida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bog‘lanishidan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tuzilgan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gap 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gap </a:t>
            </a:r>
            <a:r>
              <a:rPr lang="en-US" b="1" dirty="0" err="1">
                <a:solidFill>
                  <a:srgbClr val="002060"/>
                </a:solidFill>
              </a:rPr>
              <a:t>deyiladi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Kechasi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qalin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qor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yog‘di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lekin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havo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sovimadi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Tarkibidagi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sodda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o‘zaro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mazmun-munosabatiga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ko‘ra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quyidagi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turlarga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bo‘linadi</a:t>
            </a:r>
            <a:r>
              <a:rPr lang="en-US" b="1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1</a:t>
            </a:r>
            <a:r>
              <a:rPr lang="ru-RU" b="1" dirty="0">
                <a:solidFill>
                  <a:srgbClr val="002060"/>
                </a:solidFill>
              </a:rPr>
              <a:t>) </a:t>
            </a:r>
            <a:r>
              <a:rPr lang="ru-RU" b="1" dirty="0" err="1">
                <a:solidFill>
                  <a:srgbClr val="002060"/>
                </a:solidFill>
              </a:rPr>
              <a:t>Biriktiruv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munosabatli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bog‘langan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qo‘shma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gaplar</a:t>
            </a:r>
            <a:r>
              <a:rPr lang="ru-RU" b="1" dirty="0">
                <a:solidFill>
                  <a:srgbClr val="002060"/>
                </a:solidFill>
              </a:rPr>
              <a:t>: </a:t>
            </a:r>
            <a:r>
              <a:rPr lang="ru-RU" b="1" dirty="0" err="1">
                <a:solidFill>
                  <a:srgbClr val="002060"/>
                </a:solidFill>
              </a:rPr>
              <a:t>Bunday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bog‘langan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qo‘shma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gaplar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tarkibidagi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sodda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gaplar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o‘zaro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i="1" dirty="0" err="1">
                <a:solidFill>
                  <a:srgbClr val="002060"/>
                </a:solidFill>
              </a:rPr>
              <a:t>va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hamda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bog‘lovchilari</a:t>
            </a:r>
            <a:r>
              <a:rPr lang="ru-RU" b="1" dirty="0">
                <a:solidFill>
                  <a:srgbClr val="002060"/>
                </a:solidFill>
              </a:rPr>
              <a:t>, </a:t>
            </a:r>
            <a:r>
              <a:rPr lang="ru-RU" b="1" i="1" dirty="0" err="1">
                <a:solidFill>
                  <a:srgbClr val="002060"/>
                </a:solidFill>
              </a:rPr>
              <a:t>ham</a:t>
            </a:r>
            <a:r>
              <a:rPr lang="ru-RU" b="1" i="1" dirty="0">
                <a:solidFill>
                  <a:srgbClr val="002060"/>
                </a:solidFill>
              </a:rPr>
              <a:t>, -u(-</a:t>
            </a:r>
            <a:r>
              <a:rPr lang="ru-RU" b="1" i="1" dirty="0" err="1">
                <a:solidFill>
                  <a:srgbClr val="002060"/>
                </a:solidFill>
              </a:rPr>
              <a:t>yu</a:t>
            </a:r>
            <a:r>
              <a:rPr lang="ru-RU" b="1" i="1" dirty="0">
                <a:solidFill>
                  <a:srgbClr val="002060"/>
                </a:solidFill>
              </a:rPr>
              <a:t>), -</a:t>
            </a:r>
            <a:r>
              <a:rPr lang="ru-RU" b="1" i="1" dirty="0" err="1">
                <a:solidFill>
                  <a:srgbClr val="002060"/>
                </a:solidFill>
              </a:rPr>
              <a:t>da</a:t>
            </a:r>
            <a:r>
              <a:rPr lang="ru-RU" b="1" dirty="0">
                <a:solidFill>
                  <a:srgbClr val="002060"/>
                </a:solidFill>
              </a:rPr>
              <a:t> </a:t>
            </a:r>
            <a:r>
              <a:rPr lang="ru-RU" b="1" dirty="0" err="1">
                <a:solidFill>
                  <a:srgbClr val="002060"/>
                </a:solidFill>
              </a:rPr>
              <a:t>yuklamalari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yordamida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bog‘lanadi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va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bir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paytda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yoki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ketma-ket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ro‘y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bergan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voqea-hodisalarni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ifodalaydi</a:t>
            </a:r>
            <a:r>
              <a:rPr lang="ru-RU" b="1" dirty="0">
                <a:solidFill>
                  <a:srgbClr val="002060"/>
                </a:solidFill>
              </a:rPr>
              <a:t>: </a:t>
            </a:r>
            <a:r>
              <a:rPr lang="ru-RU" b="1" i="1" dirty="0" err="1">
                <a:solidFill>
                  <a:srgbClr val="002060"/>
                </a:solidFill>
              </a:rPr>
              <a:t>Mashg‘ulotlar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tugadi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va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hamma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o‘z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uyiga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tarqaldi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en-US" b="1" i="1" dirty="0" err="1">
                <a:solidFill>
                  <a:srgbClr val="002060"/>
                </a:solidFill>
              </a:rPr>
              <a:t>Odam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qo‘li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tegdi-yu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tashlandiq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yerlar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obod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bo‘ldi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  <a:r>
              <a:rPr lang="en-US" b="1" i="1" dirty="0" err="1">
                <a:solidFill>
                  <a:srgbClr val="002060"/>
                </a:solidFill>
              </a:rPr>
              <a:t>Qattiq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izg‘irin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ko‘tarildi</a:t>
            </a:r>
            <a:r>
              <a:rPr lang="en-US" b="1" i="1" dirty="0">
                <a:solidFill>
                  <a:srgbClr val="002060"/>
                </a:solidFill>
              </a:rPr>
              <a:t>-da, </a:t>
            </a:r>
            <a:r>
              <a:rPr lang="en-US" b="1" i="1" dirty="0" err="1">
                <a:solidFill>
                  <a:srgbClr val="002060"/>
                </a:solidFill>
              </a:rPr>
              <a:t>hech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kim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uydan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chiqmay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qo‘ydi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0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064895" cy="5616624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2</a:t>
            </a:r>
            <a:r>
              <a:rPr lang="en-US" b="1" dirty="0">
                <a:solidFill>
                  <a:srgbClr val="002060"/>
                </a:solidFill>
              </a:rPr>
              <a:t>) </a:t>
            </a:r>
            <a:r>
              <a:rPr lang="en-US" b="1" dirty="0" err="1">
                <a:solidFill>
                  <a:srgbClr val="002060"/>
                </a:solidFill>
              </a:rPr>
              <a:t>Zidlov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munosabatli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ularda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tinish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belgilarining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ishlatilishi.Bunday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tarkibidagi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sodda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o‘zaro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i="1" dirty="0">
                <a:solidFill>
                  <a:srgbClr val="002060"/>
                </a:solidFill>
              </a:rPr>
              <a:t>ammo, </a:t>
            </a:r>
            <a:r>
              <a:rPr lang="en-US" b="1" i="1" dirty="0" err="1">
                <a:solidFill>
                  <a:srgbClr val="002060"/>
                </a:solidFill>
              </a:rPr>
              <a:t>lekin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biroq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bog‘lovchilari</a:t>
            </a:r>
            <a:r>
              <a:rPr lang="en-US" b="1" dirty="0">
                <a:solidFill>
                  <a:srgbClr val="002060"/>
                </a:solidFill>
              </a:rPr>
              <a:t>, </a:t>
            </a:r>
            <a:r>
              <a:rPr lang="en-US" b="1" i="1" dirty="0">
                <a:solidFill>
                  <a:srgbClr val="002060"/>
                </a:solidFill>
              </a:rPr>
              <a:t>-u(-</a:t>
            </a:r>
            <a:r>
              <a:rPr lang="en-US" b="1" i="1" dirty="0" err="1">
                <a:solidFill>
                  <a:srgbClr val="002060"/>
                </a:solidFill>
              </a:rPr>
              <a:t>yu</a:t>
            </a:r>
            <a:r>
              <a:rPr lang="en-US" b="1" i="1" dirty="0">
                <a:solidFill>
                  <a:srgbClr val="002060"/>
                </a:solidFill>
              </a:rPr>
              <a:t>)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yordamida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bog‘lanadi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Yurtimizning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bu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kuni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chiroyli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lekin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ertasi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indini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yanada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chiroyliroq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baxtliroq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bo‘ladi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  <a:r>
              <a:rPr lang="en-US" b="1" i="1" dirty="0" err="1">
                <a:solidFill>
                  <a:srgbClr val="002060"/>
                </a:solidFill>
              </a:rPr>
              <a:t>Havo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ochildi-yu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harorat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sezilmadi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err="1">
                <a:solidFill>
                  <a:srgbClr val="002060"/>
                </a:solidFill>
              </a:rPr>
              <a:t>Ba’zan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zidlik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mazmunini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kuchaytirish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uchun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zidlov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vazifada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qo‘llangan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i="1" dirty="0">
                <a:solidFill>
                  <a:srgbClr val="002060"/>
                </a:solidFill>
              </a:rPr>
              <a:t>-u(-</a:t>
            </a:r>
            <a:r>
              <a:rPr lang="en-US" b="1" i="1" dirty="0" err="1">
                <a:solidFill>
                  <a:srgbClr val="002060"/>
                </a:solidFill>
              </a:rPr>
              <a:t>yu</a:t>
            </a:r>
            <a:r>
              <a:rPr lang="en-US" b="1" i="1" dirty="0">
                <a:solidFill>
                  <a:srgbClr val="002060"/>
                </a:solidFill>
              </a:rPr>
              <a:t>)</a:t>
            </a:r>
            <a:r>
              <a:rPr lang="en-US" b="1" dirty="0" err="1">
                <a:solidFill>
                  <a:srgbClr val="002060"/>
                </a:solidFill>
              </a:rPr>
              <a:t>yuklamasi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birga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ishlatiladi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Kechasi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qor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yog‘di-yu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lekin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havo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unchalik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sovimadi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  <a:r>
              <a:rPr lang="en-US" b="1" i="1" dirty="0" err="1">
                <a:solidFill>
                  <a:srgbClr val="002060"/>
                </a:solidFill>
              </a:rPr>
              <a:t>Yozuvda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zidlov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bog‘lovchilaridan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oldin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yuklamalardan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keyin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vergul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qo‘yiladi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3</a:t>
            </a:r>
            <a:r>
              <a:rPr lang="en-US" b="1" dirty="0">
                <a:solidFill>
                  <a:srgbClr val="002060"/>
                </a:solidFill>
              </a:rPr>
              <a:t>) </a:t>
            </a:r>
            <a:r>
              <a:rPr lang="en-US" b="1" dirty="0" err="1">
                <a:solidFill>
                  <a:srgbClr val="002060"/>
                </a:solidFill>
              </a:rPr>
              <a:t>Ayiruv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munosabatli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ularda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vergulning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ishlatilishi</a:t>
            </a:r>
            <a:r>
              <a:rPr lang="en-US" b="1" dirty="0">
                <a:solidFill>
                  <a:srgbClr val="002060"/>
                </a:solidFill>
              </a:rPr>
              <a:t>. </a:t>
            </a:r>
            <a:r>
              <a:rPr lang="en-US" b="1" dirty="0" err="1">
                <a:solidFill>
                  <a:srgbClr val="002060"/>
                </a:solidFill>
              </a:rPr>
              <a:t>Bunday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ishlardagi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sodda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o‘zaro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ayiruv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bog‘lovchilari</a:t>
            </a:r>
            <a:r>
              <a:rPr lang="en-US" b="1" dirty="0">
                <a:solidFill>
                  <a:srgbClr val="002060"/>
                </a:solidFill>
              </a:rPr>
              <a:t> – </a:t>
            </a:r>
            <a:r>
              <a:rPr lang="en-US" b="1" i="1" dirty="0" err="1">
                <a:solidFill>
                  <a:srgbClr val="002060"/>
                </a:solidFill>
              </a:rPr>
              <a:t>goh</a:t>
            </a:r>
            <a:r>
              <a:rPr lang="en-US" b="1" i="1" dirty="0">
                <a:solidFill>
                  <a:srgbClr val="002060"/>
                </a:solidFill>
              </a:rPr>
              <a:t>…</a:t>
            </a:r>
            <a:r>
              <a:rPr lang="en-US" b="1" i="1" dirty="0" err="1">
                <a:solidFill>
                  <a:srgbClr val="002060"/>
                </a:solidFill>
              </a:rPr>
              <a:t>goh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yoki</a:t>
            </a:r>
            <a:r>
              <a:rPr lang="en-US" b="1" i="1" dirty="0">
                <a:solidFill>
                  <a:srgbClr val="002060"/>
                </a:solidFill>
              </a:rPr>
              <a:t>…</a:t>
            </a:r>
            <a:r>
              <a:rPr lang="en-US" b="1" i="1" dirty="0" err="1">
                <a:solidFill>
                  <a:srgbClr val="002060"/>
                </a:solidFill>
              </a:rPr>
              <a:t>yoki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ba’zan</a:t>
            </a:r>
            <a:r>
              <a:rPr lang="en-US" b="1" i="1" dirty="0">
                <a:solidFill>
                  <a:srgbClr val="002060"/>
                </a:solidFill>
              </a:rPr>
              <a:t>…</a:t>
            </a:r>
            <a:r>
              <a:rPr lang="en-US" b="1" i="1" dirty="0" err="1">
                <a:solidFill>
                  <a:srgbClr val="002060"/>
                </a:solidFill>
              </a:rPr>
              <a:t>ba’zan</a:t>
            </a:r>
            <a:r>
              <a:rPr lang="en-US" b="1" i="1" dirty="0">
                <a:solidFill>
                  <a:srgbClr val="002060"/>
                </a:solidFill>
              </a:rPr>
              <a:t>, dam…dam, </a:t>
            </a:r>
            <a:r>
              <a:rPr lang="en-US" b="1" i="1" dirty="0" err="1">
                <a:solidFill>
                  <a:srgbClr val="002060"/>
                </a:solidFill>
              </a:rPr>
              <a:t>yohud</a:t>
            </a:r>
            <a:r>
              <a:rPr lang="en-US" b="1" i="1" dirty="0">
                <a:solidFill>
                  <a:srgbClr val="002060"/>
                </a:solidFill>
              </a:rPr>
              <a:t>…</a:t>
            </a:r>
            <a:r>
              <a:rPr lang="en-US" b="1" i="1" dirty="0" err="1">
                <a:solidFill>
                  <a:srgbClr val="002060"/>
                </a:solidFill>
              </a:rPr>
              <a:t>yohud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yordamida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bog‘lanadi</a:t>
            </a:r>
            <a:r>
              <a:rPr lang="en-US" b="1" dirty="0">
                <a:solidFill>
                  <a:srgbClr val="002060"/>
                </a:solidFill>
              </a:rPr>
              <a:t>. </a:t>
            </a:r>
            <a:r>
              <a:rPr lang="en-US" b="1" dirty="0" err="1">
                <a:solidFill>
                  <a:srgbClr val="002060"/>
                </a:solidFill>
              </a:rPr>
              <a:t>Ayiruv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voqea-hodisalarning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galma</a:t>
            </a:r>
            <a:r>
              <a:rPr lang="en-US" b="1" dirty="0">
                <a:solidFill>
                  <a:srgbClr val="002060"/>
                </a:solidFill>
              </a:rPr>
              <a:t>-gal </a:t>
            </a:r>
            <a:r>
              <a:rPr lang="en-US" b="1" dirty="0" err="1">
                <a:solidFill>
                  <a:srgbClr val="002060"/>
                </a:solidFill>
              </a:rPr>
              <a:t>bo‘lishini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yoki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ulardan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biri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bo‘lishini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ifodalaydi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Goh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osmonni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tutib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ashula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yangrar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goh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allaqayerdan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garmon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tovushi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eshitilib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qolar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edi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 err="1">
                <a:solidFill>
                  <a:srgbClr val="002060"/>
                </a:solidFill>
              </a:rPr>
              <a:t>Takrorlanib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qo‘llangan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ayiruv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bog‘lovchilarining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ikkinchisidan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oldin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vergul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qo‘yiladi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ayiruv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bog‘lovchilar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yakka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qo‘llansa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tinish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belgisi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qo‘yilmaydi</a:t>
            </a:r>
            <a:r>
              <a:rPr lang="en-US" b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5" cy="33843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2060"/>
                </a:solidFill>
              </a:rPr>
              <a:t>	4</a:t>
            </a:r>
            <a:r>
              <a:rPr lang="en-US" b="1" dirty="0">
                <a:solidFill>
                  <a:srgbClr val="002060"/>
                </a:solidFill>
              </a:rPr>
              <a:t>) </a:t>
            </a:r>
            <a:r>
              <a:rPr lang="en-US" b="1" dirty="0" err="1">
                <a:solidFill>
                  <a:srgbClr val="002060"/>
                </a:solidFill>
              </a:rPr>
              <a:t>Inkor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munosabatli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. </a:t>
            </a:r>
            <a:r>
              <a:rPr lang="en-US" b="1" dirty="0" err="1">
                <a:solidFill>
                  <a:srgbClr val="002060"/>
                </a:solidFill>
              </a:rPr>
              <a:t>Bunday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qismlari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o‘zaro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i="1" dirty="0" err="1">
                <a:solidFill>
                  <a:srgbClr val="002060"/>
                </a:solidFill>
              </a:rPr>
              <a:t>na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inkor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yuklamasi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orqali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bog‘lanadi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orasiga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vergul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qo‘yiladi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>
                <a:solidFill>
                  <a:srgbClr val="002060"/>
                </a:solidFill>
              </a:rPr>
              <a:t>Na </a:t>
            </a:r>
            <a:r>
              <a:rPr lang="en-US" b="1" i="1" dirty="0" err="1">
                <a:solidFill>
                  <a:srgbClr val="002060"/>
                </a:solidFill>
              </a:rPr>
              <a:t>suv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bor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na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biron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yemish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qolibdi</a:t>
            </a:r>
            <a:r>
              <a:rPr lang="en-US" b="1" i="1" dirty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5</a:t>
            </a:r>
            <a:r>
              <a:rPr lang="en-US" b="1" dirty="0">
                <a:solidFill>
                  <a:srgbClr val="002060"/>
                </a:solidFill>
              </a:rPr>
              <a:t>) </a:t>
            </a:r>
            <a:r>
              <a:rPr lang="en-US" b="1" i="1" dirty="0" err="1">
                <a:solidFill>
                  <a:srgbClr val="002060"/>
                </a:solidFill>
              </a:rPr>
              <a:t>Bo‘lsa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esa</a:t>
            </a:r>
            <a:r>
              <a:rPr lang="en-US" b="1" dirty="0">
                <a:solidFill>
                  <a:srgbClr val="002060"/>
                </a:solidFill>
              </a:rPr>
              <a:t> </a:t>
            </a:r>
            <a:r>
              <a:rPr lang="en-US" b="1" dirty="0" err="1">
                <a:solidFill>
                  <a:srgbClr val="002060"/>
                </a:solidFill>
              </a:rPr>
              <a:t>so‘zlari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yordamida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bog‘langan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qo‘shma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</a:t>
            </a:r>
            <a:r>
              <a:rPr lang="en-US" b="1" dirty="0">
                <a:solidFill>
                  <a:srgbClr val="002060"/>
                </a:solidFill>
              </a:rPr>
              <a:t>. </a:t>
            </a:r>
            <a:r>
              <a:rPr lang="en-US" b="1" dirty="0" err="1">
                <a:solidFill>
                  <a:srgbClr val="002060"/>
                </a:solidFill>
              </a:rPr>
              <a:t>Bunday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gaplarda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qiyoslash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zidlash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munosabatlari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mavjud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bo‘ladi</a:t>
            </a:r>
            <a:r>
              <a:rPr lang="en-US" b="1" dirty="0">
                <a:solidFill>
                  <a:srgbClr val="002060"/>
                </a:solidFill>
              </a:rPr>
              <a:t>: </a:t>
            </a:r>
            <a:r>
              <a:rPr lang="en-US" b="1" i="1" dirty="0" err="1">
                <a:solidFill>
                  <a:srgbClr val="002060"/>
                </a:solidFill>
              </a:rPr>
              <a:t>Otabek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sukutda</a:t>
            </a:r>
            <a:r>
              <a:rPr lang="en-US" b="1" i="1" dirty="0">
                <a:solidFill>
                  <a:srgbClr val="002060"/>
                </a:solidFill>
              </a:rPr>
              <a:t>, </a:t>
            </a:r>
            <a:r>
              <a:rPr lang="en-US" b="1" i="1" dirty="0" err="1">
                <a:solidFill>
                  <a:srgbClr val="002060"/>
                </a:solidFill>
              </a:rPr>
              <a:t>O‘zbek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oyim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bo‘lsa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boshi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bilan</a:t>
            </a:r>
            <a:r>
              <a:rPr lang="en-US" b="1" i="1" dirty="0">
                <a:solidFill>
                  <a:srgbClr val="002060"/>
                </a:solidFill>
              </a:rPr>
              <a:t> “</a:t>
            </a:r>
            <a:r>
              <a:rPr lang="en-US" b="1" i="1" dirty="0" err="1">
                <a:solidFill>
                  <a:srgbClr val="002060"/>
                </a:solidFill>
              </a:rPr>
              <a:t>shundog</a:t>
            </a:r>
            <a:r>
              <a:rPr lang="en-US" b="1" i="1" dirty="0">
                <a:solidFill>
                  <a:srgbClr val="002060"/>
                </a:solidFill>
              </a:rPr>
              <a:t>’” </a:t>
            </a:r>
            <a:r>
              <a:rPr lang="en-US" b="1" i="1" dirty="0" err="1">
                <a:solidFill>
                  <a:srgbClr val="002060"/>
                </a:solidFill>
              </a:rPr>
              <a:t>ishorasini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berar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edi</a:t>
            </a:r>
            <a:r>
              <a:rPr lang="en-US" b="1" i="1" dirty="0">
                <a:solidFill>
                  <a:srgbClr val="002060"/>
                </a:solidFill>
              </a:rPr>
              <a:t>. </a:t>
            </a:r>
            <a:r>
              <a:rPr lang="ru-RU" b="1" i="1" dirty="0">
                <a:solidFill>
                  <a:srgbClr val="002060"/>
                </a:solidFill>
              </a:rPr>
              <a:t>(</a:t>
            </a:r>
            <a:r>
              <a:rPr lang="ru-RU" b="1" i="1" dirty="0" err="1">
                <a:solidFill>
                  <a:srgbClr val="002060"/>
                </a:solidFill>
              </a:rPr>
              <a:t>A.Qod</a:t>
            </a:r>
            <a:r>
              <a:rPr lang="ru-RU" b="1" i="1" dirty="0">
                <a:solidFill>
                  <a:srgbClr val="002060"/>
                </a:solidFill>
              </a:rPr>
              <a:t>.)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www.arxiv.uz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64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33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Organic</vt:lpstr>
      <vt:lpstr>Qo‘shma gap haqida umumiy ma’lumot</vt:lpstr>
      <vt:lpstr>Презентация PowerPoint</vt:lpstr>
      <vt:lpstr>Ergash va bosh gaplar haqida ma’lumot</vt:lpstr>
      <vt:lpstr>Презентация PowerPoint</vt:lpstr>
      <vt:lpstr>Bog‘lovchisiz qo‘shma gaplar</vt:lpstr>
      <vt:lpstr>Презентация PowerPoint</vt:lpstr>
      <vt:lpstr>Bog‘langan qo‘shma gaplar</vt:lpstr>
      <vt:lpstr>Презентация PowerPoint</vt:lpstr>
      <vt:lpstr>Презентация PowerPoint</vt:lpstr>
    </vt:vector>
  </TitlesOfParts>
  <Company>SanBuild &amp; 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O`ZBEKISTON RESPUBLIKASI  Oliy va o`rta maxsus ta`lim vazirligi Toshkent Moliya Instituti qoshidagi 2-son Akademik litseyi</dc:title>
  <dc:creator>User</dc:creator>
  <cp:lastModifiedBy>arxiv.uz</cp:lastModifiedBy>
  <cp:revision>4</cp:revision>
  <dcterms:created xsi:type="dcterms:W3CDTF">2014-07-05T11:29:03Z</dcterms:created>
  <dcterms:modified xsi:type="dcterms:W3CDTF">2015-08-28T18:32:22Z</dcterms:modified>
</cp:coreProperties>
</file>